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Context, not a hook. A child who knows what KIND of lesson this is spends no attention working it out. Recall comes next, then purpose.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This is the first shared attempt, AFTER they have been told what and why.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Every word today is ONE syllable on purpose. Do not improvise words like hap-py.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Interactive Modeling, step 1 of 7.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Clapping before drawing stops them holding the sentence in memory while writing.</a:t>
            </a:r>
          </a:p>
          <a:p/>
          <a:p>
            <a:r>
              <a:t>Walk it one click at a time:</a:t>
            </a:r>
          </a:p>
          <a:p>
            <a:r>
              <a:t>  1. Write The dog ran.</a:t>
            </a:r>
          </a:p>
          <a:p>
            <a:r>
              <a:t>  2. ① Clap once over each word as you say it</a:t>
            </a:r>
          </a:p>
          <a:p>
            <a:r>
              <a:t>  3. ② Put one dot under each word</a:t>
            </a:r>
          </a:p>
          <a:p>
            <a:r>
              <a:t>  4. ③ Count the dots — write 3 words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How we use our whiteboards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Write. Keep it flat on the desk.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Boards UP when my hand goes up — not before.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Boards DOWN when my hand comes down.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Birds sing.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cat sleeps.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 like my school.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4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in front of you, pencil down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I read, we clap together, THEN you draw your dots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737360" y="1766777"/>
            <a:ext cx="757818" cy="52890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932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738323" y="1766777"/>
            <a:ext cx="757818" cy="52890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932" b="1">
                <a:solidFill>
                  <a:srgbClr val="14181E"/>
                </a:solidFill>
                <a:latin typeface="Georgia"/>
              </a:rPr>
              <a:t>dog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39286" y="1766777"/>
            <a:ext cx="973848" cy="52890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932" b="1">
                <a:solidFill>
                  <a:srgbClr val="14181E"/>
                </a:solidFill>
                <a:latin typeface="Georgia"/>
              </a:rPr>
              <a:t>ran.</a:t>
            </a:r>
          </a:p>
        </p:txBody>
      </p:sp>
      <p:sp>
        <p:nvSpPr>
          <p:cNvPr id="6" name="Oval 5"/>
          <p:cNvSpPr/>
          <p:nvPr/>
        </p:nvSpPr>
        <p:spPr>
          <a:xfrm>
            <a:off x="1112520" y="166116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45256" y="142691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15" b="0">
                <a:solidFill>
                  <a:srgbClr val="8892A0"/>
                </a:solidFill>
                <a:latin typeface="Calibri"/>
              </a:rPr>
              <a:t>clap</a:t>
            </a:r>
          </a:p>
        </p:txBody>
      </p:sp>
      <p:sp>
        <p:nvSpPr>
          <p:cNvPr id="8" name="Arc 7"/>
          <p:cNvSpPr/>
          <p:nvPr/>
        </p:nvSpPr>
        <p:spPr>
          <a:xfrm>
            <a:off x="1933041" y="1478280"/>
            <a:ext cx="365760" cy="853440"/>
          </a:xfrm>
          <a:prstGeom prst="arc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Arc 8"/>
          <p:cNvSpPr/>
          <p:nvPr/>
        </p:nvSpPr>
        <p:spPr>
          <a:xfrm>
            <a:off x="2934004" y="1478280"/>
            <a:ext cx="365760" cy="853440"/>
          </a:xfrm>
          <a:prstGeom prst="arc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Arc 9"/>
          <p:cNvSpPr/>
          <p:nvPr/>
        </p:nvSpPr>
        <p:spPr>
          <a:xfrm>
            <a:off x="4045915" y="1478280"/>
            <a:ext cx="365760" cy="853440"/>
          </a:xfrm>
          <a:prstGeom prst="arc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1112520" y="240792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2" name="Oval 11"/>
          <p:cNvSpPr/>
          <p:nvPr/>
        </p:nvSpPr>
        <p:spPr>
          <a:xfrm>
            <a:off x="2039721" y="2468880"/>
            <a:ext cx="152400" cy="15240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3040684" y="2468880"/>
            <a:ext cx="152400" cy="15240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4152595" y="2468880"/>
            <a:ext cx="152400" cy="15240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9220200" y="204216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631680" y="1969286"/>
            <a:ext cx="1214804" cy="38650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143" b="1">
                <a:solidFill>
                  <a:srgbClr val="14181E"/>
                </a:solidFill>
                <a:latin typeface="Calibri"/>
              </a:rPr>
              <a:t>3 words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737360" y="2850289"/>
            <a:ext cx="5365074" cy="23393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97" b="0">
                <a:solidFill>
                  <a:srgbClr val="8892A0"/>
                </a:solidFill>
                <a:latin typeface="Calibri"/>
              </a:rPr>
              <a:t>One clap. One dot. One word. — the dots are how I know.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“I like school.” — write the number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One clap — one word.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Words you HEAR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we are going to learn about words.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When we talk, we say words.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Our words come one after another.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Today we will COUNT the words in a sentence.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We will clap one time for each word. One clap — one word.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743200"/>
            <a:ext cx="2103120" cy="12801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The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926080" y="2743200"/>
            <a:ext cx="2103120" cy="12801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/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0" y="2743200"/>
            <a:ext cx="2103120" cy="12801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dog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132320" y="2743200"/>
            <a:ext cx="2103120" cy="12801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/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235440" y="2743200"/>
            <a:ext cx="2103120" cy="12801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ran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22960" y="475488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600" b="0">
                <a:solidFill>
                  <a:srgbClr val="9AA3AE"/>
                </a:solidFill>
                <a:latin typeface="Calibri"/>
              </a:rPr>
              <a:t>5 words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Watch me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“The dog ran.” — normal speed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 (clap) dog (clap) ran (clap)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“Three claps. Three words.”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“The boy sat.” — 3 claps, 3 words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