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 it with a completely flat, finished tone. If you let your voice trail off you have given them the answer through intonation rather than meaning.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sheet carries no punctuation on the items, on purpose. Today they must judge by meaning; the marks arrive in Lesson 7.</a:t>
            </a:r>
          </a:p>
          <a:p/>
          <a:p>
            <a:r>
              <a:t>Walk it one click at a time:</a:t>
            </a:r>
          </a:p>
          <a:p>
            <a:r>
              <a:t>  1. ① Say “My mom cooks.” — think aloud: who? what happened? am I waiting? NO. Label it whole thought</a:t>
            </a:r>
          </a:p>
          <a:p>
            <a:r>
              <a:t>  2. ② Say “Ran very fast.” — who ran? I do not know. Hold the wait hand up. YES, waiting. Label it only a piece</a:t>
            </a:r>
          </a:p>
          <a:p>
            <a:r>
              <a:t>  3. Leave BOTH lines up. The contrast IS the teaching — this replaces a separate I-do build, it is not an extra step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Listen…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still waiting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out, pencil down, eyes on 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I read each one twice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You check one box, then pencils down again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Oval 2"/>
          <p:cNvSpPr/>
          <p:nvPr/>
        </p:nvSpPr>
        <p:spPr>
          <a:xfrm>
            <a:off x="1143000" y="17068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15440" y="1618139"/>
            <a:ext cx="260238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0">
                <a:solidFill>
                  <a:srgbClr val="14181E"/>
                </a:solidFill>
                <a:latin typeface="Calibri"/>
              </a:rPr>
              <a:t>“My mom cooks.”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4960" y="172920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→  am I still waiting?  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480" y="1729208"/>
            <a:ext cx="15139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156B8"/>
                </a:solidFill>
                <a:latin typeface="Calibri"/>
              </a:rPr>
              <a:t>whole thought</a:t>
            </a:r>
          </a:p>
        </p:txBody>
      </p:sp>
      <p:sp>
        <p:nvSpPr>
          <p:cNvPr id="7" name="Oval 6"/>
          <p:cNvSpPr/>
          <p:nvPr/>
        </p:nvSpPr>
        <p:spPr>
          <a:xfrm>
            <a:off x="1143000" y="243840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5440" y="2349659"/>
            <a:ext cx="276855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0">
                <a:solidFill>
                  <a:srgbClr val="14181E"/>
                </a:solidFill>
                <a:latin typeface="Calibri"/>
              </a:rPr>
              <a:t>“Ran very fast.”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4960" y="2460728"/>
            <a:ext cx="30261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→  am I still waiting?  YES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4480" y="2460728"/>
            <a:ext cx="140590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156B8"/>
                </a:solidFill>
                <a:latin typeface="Calibri"/>
              </a:rPr>
              <a:t>only a piece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0160" y="3002689"/>
            <a:ext cx="5842833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question is the same both times. Only my answer changed.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Listen…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still waiting — thumb DOWN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sentence tells a whole thought.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a sentence 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Today we learn what a SENTENCE is.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am going to SAY some things.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Some are a whole thought. Some leave you WAITING for more.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Your job: notice the waiting.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Thumb UP for a whole thought. Thumb DOWN if you are still waiting.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Listen…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still waiting — thumb DOWN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Listen…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whole thought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