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>
            <a:r>
              <a:t>  1. Write the baby sleeps undressed</a:t>
            </a:r>
          </a:p>
          <a:p>
            <a:r>
              <a:t>  2. ① Name what is missing</a:t>
            </a:r>
          </a:p>
          <a:p>
            <a:r>
              <a:t>  3. ② Rewrite it dressed — circle the big letter, circle the period</a:t>
            </a:r>
          </a:p>
          <a:p>
            <a:r>
              <a:t>  4. Leave the undressed version above it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Flagging the trick is deliberate. Tomorrow's fragments wear correct punctuation, and a child who is expecting a trick will look past the marks to the meaning.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7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green door is open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The green door is open.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my mom cooks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My mom cooks.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Write each one out again properly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Big letter, then the words, then the dot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Oval 2"/>
          <p:cNvSpPr/>
          <p:nvPr/>
        </p:nvSpPr>
        <p:spPr>
          <a:xfrm>
            <a:off x="1143000" y="1706880"/>
            <a:ext cx="274320" cy="274320"/>
          </a:xfrm>
          <a:prstGeom prst="ellipse">
            <a:avLst/>
          </a:prstGeom>
          <a:solidFill>
            <a:srgbClr val="1156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135" b="1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645920" y="1601645"/>
            <a:ext cx="2851647" cy="44753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481" b="0">
                <a:solidFill>
                  <a:srgbClr val="8892A0"/>
                </a:solidFill>
                <a:latin typeface="Calibri"/>
              </a:rPr>
              <a:t>the baby sleeps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004560" y="1776182"/>
            <a:ext cx="2029071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0">
                <a:solidFill>
                  <a:srgbClr val="8892A0"/>
                </a:solidFill>
                <a:latin typeface="Calibri"/>
              </a:rPr>
              <a:t>no big letter, no dot</a:t>
            </a:r>
          </a:p>
        </p:txBody>
      </p:sp>
      <p:sp>
        <p:nvSpPr>
          <p:cNvPr id="6" name="Oval 5"/>
          <p:cNvSpPr/>
          <p:nvPr/>
        </p:nvSpPr>
        <p:spPr>
          <a:xfrm>
            <a:off x="1143000" y="2529840"/>
            <a:ext cx="274320" cy="274320"/>
          </a:xfrm>
          <a:prstGeom prst="ellipse">
            <a:avLst/>
          </a:prstGeom>
          <a:solidFill>
            <a:srgbClr val="1156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135" b="1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645920" y="2424605"/>
            <a:ext cx="3034442" cy="44753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481" b="0">
                <a:solidFill>
                  <a:srgbClr val="14181E"/>
                </a:solidFill>
                <a:latin typeface="Calibri"/>
              </a:rPr>
              <a:t>The baby sleeps.</a:t>
            </a:r>
          </a:p>
        </p:txBody>
      </p:sp>
      <p:sp>
        <p:nvSpPr>
          <p:cNvPr id="8" name="Oval 7"/>
          <p:cNvSpPr/>
          <p:nvPr/>
        </p:nvSpPr>
        <p:spPr>
          <a:xfrm>
            <a:off x="1569720" y="2423160"/>
            <a:ext cx="457200" cy="457200"/>
          </a:xfrm>
          <a:prstGeom prst="ellipse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1328013" y="3056969"/>
            <a:ext cx="940612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1128" b="1">
                <a:solidFill>
                  <a:srgbClr val="1156B8"/>
                </a:solidFill>
                <a:latin typeface="Calibri"/>
              </a:rPr>
              <a:t>big letter</a:t>
            </a:r>
          </a:p>
        </p:txBody>
      </p:sp>
      <p:sp>
        <p:nvSpPr>
          <p:cNvPr id="10" name="Oval 9"/>
          <p:cNvSpPr/>
          <p:nvPr/>
        </p:nvSpPr>
        <p:spPr>
          <a:xfrm>
            <a:off x="4434840" y="2575560"/>
            <a:ext cx="274320" cy="274320"/>
          </a:xfrm>
          <a:prstGeom prst="ellipse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267870" y="3056969"/>
            <a:ext cx="608258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1128" b="1">
                <a:solidFill>
                  <a:srgbClr val="1156B8"/>
                </a:solidFill>
                <a:latin typeface="Calibri"/>
              </a:rPr>
              <a:t>period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004560" y="2599142"/>
            <a:ext cx="1572085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0">
                <a:solidFill>
                  <a:srgbClr val="8892A0"/>
                </a:solidFill>
                <a:latin typeface="Calibri"/>
              </a:rPr>
              <a:t>dressed properly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80160" y="3429409"/>
            <a:ext cx="5651729" cy="23393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97" b="0">
                <a:solidFill>
                  <a:srgbClr val="8892A0"/>
                </a:solidFill>
                <a:latin typeface="Calibri"/>
              </a:rPr>
              <a:t>Both circles stay on. Two marks — check for both, not one.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rain stopped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The rain stopped.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Big letter to start, period to finish.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Big letter to start, period to finish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Today: how a sentence is DRESSED when we write it.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A written sentence wears two things.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A BIG letter at the start.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A DOT at the end — a period.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The big letter says: I am starting.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5840" y="557784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The period says: the thought is finished.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Watch me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want to write: the baby sleeps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First letter must be BIG  →  The baby sleeps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The thought is finished  →  The baby sleeps.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Big letter to start. Period to finish.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we read books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We read books.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