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notesMasters/notesMaster1.xml" ContentType="application/vnd.openxmlformats-officedocument.presentationml.notesMaster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9"/>
    <p:sldId id="258" r:id="rId10"/>
    <p:sldId id="259" r:id="rId11"/>
    <p:sldId id="260" r:id="rId12"/>
    <p:sldId id="261" r:id="rId13"/>
    <p:sldId id="262" r:id="rId14"/>
    <p:sldId id="263" r:id="rId15"/>
    <p:sldId id="264" r:id="rId16"/>
    <p:sldId id="265" r:id="rId17"/>
    <p:sldId id="266" r:id="rId18"/>
    <p:sldId id="267" r:id="rId19"/>
    <p:sldId id="268" r:id="rId20"/>
    <p:sldId id="269" r:id="rId21"/>
    <p:sldId id="270" r:id="rId22"/>
    <p:sldId id="271" r:id="rId23"/>
    <p:sldId id="272" r:id="rId24"/>
    <p:sldId id="273" r:id="rId25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notesMaster" Target="notesMasters/notesMaster1.xml"/><Relationship Id="rId9" Type="http://schemas.openxmlformats.org/officeDocument/2006/relationships/slide" Target="slides/slide2.xml"/><Relationship Id="rId10" Type="http://schemas.openxmlformats.org/officeDocument/2006/relationships/slide" Target="slides/slide3.xml"/><Relationship Id="rId11" Type="http://schemas.openxmlformats.org/officeDocument/2006/relationships/slide" Target="slides/slide4.xml"/><Relationship Id="rId12" Type="http://schemas.openxmlformats.org/officeDocument/2006/relationships/slide" Target="slides/slide5.xml"/><Relationship Id="rId13" Type="http://schemas.openxmlformats.org/officeDocument/2006/relationships/slide" Target="slides/slide6.xml"/><Relationship Id="rId14" Type="http://schemas.openxmlformats.org/officeDocument/2006/relationships/slide" Target="slides/slide7.xml"/><Relationship Id="rId15" Type="http://schemas.openxmlformats.org/officeDocument/2006/relationships/slide" Target="slides/slide8.xml"/><Relationship Id="rId16" Type="http://schemas.openxmlformats.org/officeDocument/2006/relationships/slide" Target="slides/slide9.xml"/><Relationship Id="rId17" Type="http://schemas.openxmlformats.org/officeDocument/2006/relationships/slide" Target="slides/slide10.xml"/><Relationship Id="rId18" Type="http://schemas.openxmlformats.org/officeDocument/2006/relationships/slide" Target="slides/slide11.xml"/><Relationship Id="rId19" Type="http://schemas.openxmlformats.org/officeDocument/2006/relationships/slide" Target="slides/slide12.xml"/><Relationship Id="rId20" Type="http://schemas.openxmlformats.org/officeDocument/2006/relationships/slide" Target="slides/slide13.xml"/><Relationship Id="rId21" Type="http://schemas.openxmlformats.org/officeDocument/2006/relationships/slide" Target="slides/slide14.xml"/><Relationship Id="rId22" Type="http://schemas.openxmlformats.org/officeDocument/2006/relationships/slide" Target="slides/slide15.xml"/><Relationship Id="rId23" Type="http://schemas.openxmlformats.org/officeDocument/2006/relationships/slide" Target="slides/slide16.xml"/><Relationship Id="rId24" Type="http://schemas.openxmlformats.org/officeDocument/2006/relationships/slide" Target="slides/slide17.xml"/><Relationship Id="rId25" Type="http://schemas.openxmlformats.org/officeDocument/2006/relationships/slide" Target="slides/slide18.xml"/></Relationships>
</file>

<file path=ppt/notesMasters/_rels/notesMaster1.xml.rels><?xml version='1.0' encoding='UTF-8' standalone='yes'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F89C1C7-3DCD-1040-A9CF-14679D8B5DDD}" type="datetimeFigureOut">
              <a:rPr lang="en-US" smtClean="0"/>
              <a:t>10/17/16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5E49A5-4136-284D-997B-48E1D791AD6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32521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4.xml"/></Relationships>
</file>

<file path=ppt/notesSlides/_rels/notesSlide3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8.xml"/></Relationships>
</file>

<file path=ppt/notesSlides/_rels/notesSlide4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4.xml"/></Relationships>
</file>

<file path=ppt/notesSlides/_rels/notesSlide5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_rels/notesSlide6.xml.rels><?xml version='1.0' encoding='UTF-8' standalone='yes'?>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7.xml"/>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Up before they enter. Say nothing about it. It marks the transition into grammar.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CONFOUND CONTROLLED: A game, not a definition — a hand travelling over, under and around a fist.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Model the DOING, not only the thinking. The ring is the same mark they will make; the wording is the same wording you want back.</a:t>
            </a:r>
          </a:p>
          <a:p/>
          <a:p>
            <a:r>
              <a:t>One click per move: the sentence · the question · ring the word and name it · hand it to them. This is exactly what they are about to do on their boards, so do it exactly the way you want it done.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Given BEFORE the release, in one go. Adding a step mid-task is what produces the hands going up.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/>
          <a:p/>
          <a:p>
            <a:r>
              <a:t>Walk it one click at a time:</a:t>
            </a:r>
          </a:p>
          <a:p/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/>
          </p:cNvSpPr>
          <p:nvPr>
            <p:ph type="sldImg" idx="2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3" sz="quarter"/>
          </p:nvPr>
        </p:nvSpPr>
        <p:spPr/>
        <p:txBody>
          <a:bodyPr/>
          <a:lstStyle/>
          <a:p>
            <a:r>
              <a:t>Held-out item — the class has not met this one.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idx="5" sz="quarter"/>
          </p:nvPr>
        </p:nvSpPr>
        <p:spPr/>
      </p:sp>
    </p:spTree>
  </p:cSld>
  <p:clrMapOvr>
    <a:masterClrMapping/>
  </p:clrMapOvr>
</p:note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1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5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6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3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011680"/>
            <a:ext cx="10360152" cy="20116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13000" b="1">
                <a:solidFill>
                  <a:srgbClr val="14181E"/>
                </a:solidFill>
                <a:latin typeface="Calibri"/>
              </a:rPr>
              <a:t>Grammar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4114800"/>
            <a:ext cx="10360152" cy="10972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156B8"/>
                </a:solidFill>
                <a:latin typeface="Calibri"/>
              </a:rPr>
              <a:t>Day 49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They start a word group so smart.  (p.79)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From somewhere, they heard a muffled laugh.  (p.85)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find the preposition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on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say it in front of “the box”?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under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yes — Can I say it in front of “the box”? works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02920"/>
            <a:ext cx="105156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400" b="1">
                <a:solidFill>
                  <a:srgbClr val="8A5A10"/>
                </a:solidFill>
                <a:latin typeface="Calibri"/>
              </a:rPr>
              <a:t>Before you start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6002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1.  Sheet and pencil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5146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2.  Ask the question on every item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290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3.  Find the preposition in each one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4.  Do all of them, then look up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57800"/>
            <a:ext cx="9875520" cy="8686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14181E"/>
                </a:solidFill>
                <a:latin typeface="Calibri"/>
              </a:rPr>
              <a:t>5.  Wait for “go”.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How we did it together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822960" y="6126480"/>
            <a:ext cx="10515600" cy="54864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1500" b="0">
                <a:solidFill>
                  <a:srgbClr val="9AA3AE"/>
                </a:solidFill>
                <a:latin typeface="Calibri"/>
              </a:rPr>
              <a:t>Walk it one click per step. Their sheet carries the same strip, so you can move on once they start — and come back here if anyone stalls.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Two trains pulled away from the station.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—  (check against the spot test, not the meaning)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 preposition tells where or when.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400" b="1">
                <a:solidFill>
                  <a:srgbClr val="14181E"/>
                </a:solidFill>
                <a:latin typeface="Calibri"/>
              </a:rPr>
              <a:t>Anywhere the mouse can go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2194560"/>
            <a:ext cx="10360152" cy="246888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4400" b="1">
                <a:solidFill>
                  <a:srgbClr val="14181E"/>
                </a:solidFill>
                <a:latin typeface="Calibri"/>
              </a:rPr>
              <a:t>Words like in, on, under and behind tell where something is.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548640"/>
            <a:ext cx="10515600" cy="91440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What we will do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005840" y="173736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A preposition is a word that tells where something is, or when.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005840" y="269748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Words like in, on, under and behind tell where something is.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05840" y="365760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 question we ask: “Can I say it in front of “the box”?”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005840" y="4617720"/>
            <a:ext cx="10058400" cy="902512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800" b="0">
                <a:solidFill>
                  <a:srgbClr val="14181E"/>
                </a:solidFill>
                <a:latin typeface="Calibri"/>
              </a:rPr>
              <a:t>Then we find them together.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1920240"/>
            <a:ext cx="10360152" cy="146304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5000" b="1">
                <a:solidFill>
                  <a:srgbClr val="14181E"/>
                </a:solidFill>
                <a:latin typeface="Calibri"/>
              </a:rPr>
              <a:t>in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914400" y="3749039"/>
            <a:ext cx="10360152" cy="1371600"/>
          </a:xfrm>
          <a:prstGeom prst="rect">
            <a:avLst/>
          </a:prstGeom>
          <a:noFill/>
        </p:spPr>
        <p:txBody>
          <a:bodyPr wrap="square" anchor="ctr">
            <a:spAutoFit/>
          </a:bodyPr>
          <a:lstStyle/>
          <a:p>
            <a:pPr algn="ctr"/>
            <a:r>
              <a:rPr sz="6800" b="1">
                <a:solidFill>
                  <a:srgbClr val="1156B8"/>
                </a:solidFill>
                <a:latin typeface="Calibri"/>
              </a:rPr>
              <a:t>Can I say it in front of “the box”? → yes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914400" y="5669280"/>
            <a:ext cx="10360152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ctr"/>
            <a:r>
              <a:rPr sz="2000" b="0">
                <a:solidFill>
                  <a:srgbClr val="8A5A10"/>
                </a:solidFill>
                <a:latin typeface="Calibri"/>
              </a:rPr>
              <a:t>MWB — boards up on my signal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365760"/>
            <a:ext cx="10515600" cy="64008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2600" b="1">
                <a:solidFill>
                  <a:srgbClr val="1156B8"/>
                </a:solidFill>
                <a:latin typeface="Calibri"/>
              </a:rPr>
              <a:t>Watch me do one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493520" y="2028365"/>
            <a:ext cx="1206495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Sidney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2955340" y="2028365"/>
            <a:ext cx="840906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came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4041648" y="2028365"/>
            <a:ext cx="1754879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streaking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066739" y="2028365"/>
            <a:ext cx="840906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down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153046" y="2028365"/>
            <a:ext cx="840906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from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8239353" y="2028365"/>
            <a:ext cx="475317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up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950147" y="2028365"/>
            <a:ext cx="840906" cy="447531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2481" b="1">
                <a:solidFill>
                  <a:srgbClr val="14181E"/>
                </a:solidFill>
                <a:latin typeface="Georgia"/>
              </a:rPr>
              <a:t>top.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93520" y="2780768"/>
            <a:ext cx="4430328" cy="264450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466" b="0">
                <a:solidFill>
                  <a:srgbClr val="1156B8"/>
                </a:solidFill>
                <a:latin typeface="Calibri"/>
              </a:rPr>
              <a:t>Ask: Can I say it in front of “the box”?</a:t>
            </a:r>
          </a:p>
        </p:txBody>
      </p:sp>
      <p:sp>
        <p:nvSpPr>
          <p:cNvPr id="11" name="Rounded Rectangle 10"/>
          <p:cNvSpPr/>
          <p:nvPr/>
        </p:nvSpPr>
        <p:spPr>
          <a:xfrm>
            <a:off x="5960059" y="2025395"/>
            <a:ext cx="1055827" cy="486155"/>
          </a:xfrm>
          <a:prstGeom prst="roundRect">
            <a:avLst/>
          </a:prstGeom>
          <a:noFill/>
          <a:ln w="25400">
            <a:solidFill>
              <a:srgbClr val="1156B8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1493520" y="3159887"/>
            <a:ext cx="3034442" cy="325477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804" b="1">
                <a:solidFill>
                  <a:srgbClr val="1156B8"/>
                </a:solidFill>
                <a:latin typeface="Calibri"/>
              </a:rPr>
              <a:t>“down” — a preposition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493520" y="3802475"/>
            <a:ext cx="4197681" cy="24410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l"/>
            <a:r>
              <a:rPr sz="1353" b="0">
                <a:solidFill>
                  <a:srgbClr val="8892A0"/>
                </a:solidFill>
                <a:latin typeface="Calibri"/>
              </a:rPr>
              <a:t>Your turn — same question, on your board.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" fill="hold">
                      <p:stCondLst>
                        <p:cond delay="indefinite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914400" y="640080"/>
            <a:ext cx="5486400" cy="82296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600" b="1">
                <a:solidFill>
                  <a:srgbClr val="14181E"/>
                </a:solidFill>
                <a:latin typeface="Calibri"/>
              </a:rPr>
              <a:t>Today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1188720" y="17373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Launch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1188720" y="260604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I do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188720" y="347472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1">
                <a:solidFill>
                  <a:srgbClr val="1156B8"/>
                </a:solidFill>
                <a:latin typeface="Calibri"/>
              </a:rPr>
              <a:t>We do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1188720" y="434340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Read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1188720" y="521208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You do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1188720" y="6080760"/>
            <a:ext cx="7315200" cy="731520"/>
          </a:xfrm>
          <a:prstGeom prst="rect">
            <a:avLst/>
          </a:prstGeom>
          <a:noFill/>
        </p:spPr>
        <p:txBody>
          <a:bodyPr wrap="square" anchor="t">
            <a:spAutoFit/>
          </a:bodyPr>
          <a:lstStyle/>
          <a:p>
            <a:pPr algn="l"/>
            <a:r>
              <a:rPr sz="3000" b="0">
                <a:solidFill>
                  <a:srgbClr val="9AA3AE"/>
                </a:solidFill>
                <a:latin typeface="Calibri"/>
              </a:rPr>
              <a:t>Closure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