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dog ran with clear spaces</a:t>
            </a:r>
          </a:p>
          <a:p>
            <a:r>
              <a:t>  2. ① Trace each space, say “space”</a:t>
            </a:r>
          </a:p>
          <a:p>
            <a:r>
              <a:t>  3. ② Ring each word — start at a space, stop at a space</a:t>
            </a:r>
          </a:p>
          <a:p>
            <a:r>
              <a:t>  4. ③ Write 3 words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saw words around them, beside them, below them.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say it in front of “the box”?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 poems flew by with times in their chimes.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say it in front of “the box”?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Remember the comma before the and in a list.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two things is it holding together?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adverb or the preposition or the conjunction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7360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38323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9286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6" name="Oval 5"/>
          <p:cNvSpPr/>
          <p:nvPr/>
        </p:nvSpPr>
        <p:spPr>
          <a:xfrm>
            <a:off x="1112520" y="193548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3968" y="1548836"/>
            <a:ext cx="1231422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15" b="0">
                <a:solidFill>
                  <a:srgbClr val="8892A0"/>
                </a:solidFill>
                <a:latin typeface="Calibri"/>
              </a:rPr>
              <a:t>find the spaces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2540203" y="2514600"/>
            <a:ext cx="152400" cy="0"/>
          </a:xfrm>
          <a:prstGeom prst="line">
            <a:avLst/>
          </a:prstGeom>
          <a:ln w="20320">
            <a:solidFill>
              <a:srgbClr val="8892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364204" y="2592463"/>
            <a:ext cx="504398" cy="19325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71" b="0">
                <a:solidFill>
                  <a:srgbClr val="8892A0"/>
                </a:solidFill>
                <a:latin typeface="Calibri"/>
              </a:rPr>
              <a:t>space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3541166" y="2514600"/>
            <a:ext cx="152400" cy="0"/>
          </a:xfrm>
          <a:prstGeom prst="line">
            <a:avLst/>
          </a:prstGeom>
          <a:ln w="20320">
            <a:solidFill>
              <a:srgbClr val="8892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365167" y="2592463"/>
            <a:ext cx="504398" cy="19325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71" b="0">
                <a:solidFill>
                  <a:srgbClr val="8892A0"/>
                </a:solidFill>
                <a:latin typeface="Calibri"/>
              </a:rPr>
              <a:t>space</a:t>
            </a:r>
          </a:p>
        </p:txBody>
      </p:sp>
      <p:sp>
        <p:nvSpPr>
          <p:cNvPr id="12" name="Oval 11"/>
          <p:cNvSpPr/>
          <p:nvPr/>
        </p:nvSpPr>
        <p:spPr>
          <a:xfrm>
            <a:off x="1112520" y="262128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645920" y="1813560"/>
            <a:ext cx="909523" cy="518160"/>
          </a:xfrm>
          <a:prstGeom prst="roundRect">
            <a:avLst/>
          </a:prstGeom>
          <a:noFill/>
          <a:ln w="22225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2646883" y="1813560"/>
            <a:ext cx="909523" cy="518160"/>
          </a:xfrm>
          <a:prstGeom prst="roundRect">
            <a:avLst/>
          </a:prstGeom>
          <a:noFill/>
          <a:ln w="22225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3647846" y="1813560"/>
            <a:ext cx="909523" cy="518160"/>
          </a:xfrm>
          <a:prstGeom prst="roundRect">
            <a:avLst/>
          </a:prstGeom>
          <a:noFill/>
          <a:ln w="22225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9220200" y="20421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31680" y="1969286"/>
            <a:ext cx="121480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Calibri"/>
              </a:rPr>
              <a:t>3 words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37360" y="2911249"/>
            <a:ext cx="5269522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2 spaces → 3 words. The spaces still show where I cut.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 a long sentence, Noisily saw the noun Rain.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Re-teach Level One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adverb + preposition + conjunction.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Adverb — “How? When?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“Can I say it in front of “the box”?”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Conjunction — “What two things is it holding together?”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26208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were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9414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words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72102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above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04790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them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17996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11721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words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44409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like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57616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snow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70822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then.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24860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How? When? Where?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386840" y="2153412"/>
            <a:ext cx="902208" cy="309372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263561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“There” — an adverb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43032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Can I say it in front of “the box”?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065422" y="2153412"/>
            <a:ext cx="902207" cy="309372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316738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“above” — a preposition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486238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What two things is it holding together?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811316" y="2153412"/>
            <a:ext cx="663244" cy="309372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“and” — a conjunction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 vanished like a pop, like a flash cube.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How? When?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