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CONFOUND CONTROLLED: Review and celebration. No new content.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Held-out item — the class has not met this 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55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wind said wh as the wind machine slowed.  (p.86)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alliteration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I showed you rhyme and assonance and consonance.  (p.70)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alliteration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Sam sang softly so the baby would sleep.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Sam, sang, softly, so, sleep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Five funny farmers found a fallen fence.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Five, funny, farmers, found, fallen, fence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Ask the question on every item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alliteration in each one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Forest thing, we want to be thy friends.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—  (check against the spot test, not the meaning)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Alliteration is about sound.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All four devices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Rhyme, assonance, consonance, alliteration — I know all four.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Yesterday: all four devices.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Rhyme, assonance, consonance, alliteration — I know all four.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The question we ask: “Do the sounds match, and where?”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Then we find them together.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clever cat crept close to the corner.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Do the sounds match, and where? → yes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091833"/>
            <a:ext cx="558405" cy="36616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030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289657" y="2091833"/>
            <a:ext cx="707965" cy="36616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030" b="1">
                <a:solidFill>
                  <a:srgbClr val="14181E"/>
                </a:solidFill>
                <a:latin typeface="Georgia"/>
              </a:rPr>
              <a:t>wind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239414" y="2091833"/>
            <a:ext cx="707965" cy="36616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030" b="1">
                <a:solidFill>
                  <a:srgbClr val="14181E"/>
                </a:solidFill>
                <a:latin typeface="Georgia"/>
              </a:rPr>
              <a:t>said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189171" y="2091833"/>
            <a:ext cx="408846" cy="36616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030" b="1">
                <a:solidFill>
                  <a:srgbClr val="14181E"/>
                </a:solidFill>
                <a:latin typeface="Georgia"/>
              </a:rPr>
              <a:t>wh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831689" y="2091833"/>
            <a:ext cx="408846" cy="36616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030" b="1">
                <a:solidFill>
                  <a:srgbClr val="14181E"/>
                </a:solidFill>
                <a:latin typeface="Georgia"/>
              </a:rPr>
              <a:t>as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74208" y="2091833"/>
            <a:ext cx="558405" cy="36616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030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70345" y="2091833"/>
            <a:ext cx="707965" cy="36616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030" b="1">
                <a:solidFill>
                  <a:srgbClr val="14181E"/>
                </a:solidFill>
                <a:latin typeface="Georgia"/>
              </a:rPr>
              <a:t>wind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220102" y="2091833"/>
            <a:ext cx="1156642" cy="36616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030" b="1">
                <a:solidFill>
                  <a:srgbClr val="14181E"/>
                </a:solidFill>
                <a:latin typeface="Georgia"/>
              </a:rPr>
              <a:t>machine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630716" y="2091833"/>
            <a:ext cx="1156642" cy="366162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030" b="1">
                <a:solidFill>
                  <a:srgbClr val="14181E"/>
                </a:solidFill>
                <a:latin typeface="Georgia"/>
              </a:rPr>
              <a:t>slowed.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93520" y="2780768"/>
            <a:ext cx="399826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Do the sounds match, and where?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93520" y="3159887"/>
            <a:ext cx="3965033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“wind said wh” — alliteration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