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The dog ran with clear spaces</a:t>
            </a:r>
          </a:p>
          <a:p>
            <a:r>
              <a:t>  2. ① Trace each space, say “space”</a:t>
            </a:r>
          </a:p>
          <a:p>
            <a:r>
              <a:t>  3. ② Ring each word — start at a space, stop at a space</a:t>
            </a:r>
          </a:p>
          <a:p>
            <a:r>
              <a:t>  4. ③ Write 3 words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Cover your toes, and don't come H the shadow so fast.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Notice that the noun sidewalk is almost like a direct object.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Poodle and What? trekked on the stars, but What? looked puzzled.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complement or the phrase or the objects of preposition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37360" y="176677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38323" y="176677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39286" y="176677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ran</a:t>
            </a:r>
          </a:p>
        </p:txBody>
      </p:sp>
      <p:sp>
        <p:nvSpPr>
          <p:cNvPr id="6" name="Oval 5"/>
          <p:cNvSpPr/>
          <p:nvPr/>
        </p:nvSpPr>
        <p:spPr>
          <a:xfrm>
            <a:off x="1112520" y="193548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3968" y="1548836"/>
            <a:ext cx="1231422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15" b="0">
                <a:solidFill>
                  <a:srgbClr val="8892A0"/>
                </a:solidFill>
                <a:latin typeface="Calibri"/>
              </a:rPr>
              <a:t>find the spaces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2540203" y="2514600"/>
            <a:ext cx="152400" cy="0"/>
          </a:xfrm>
          <a:prstGeom prst="line">
            <a:avLst/>
          </a:prstGeom>
          <a:ln w="20320">
            <a:solidFill>
              <a:srgbClr val="8892A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364204" y="2592463"/>
            <a:ext cx="504398" cy="19325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71" b="0">
                <a:solidFill>
                  <a:srgbClr val="8892A0"/>
                </a:solidFill>
                <a:latin typeface="Calibri"/>
              </a:rPr>
              <a:t>space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3541166" y="2514600"/>
            <a:ext cx="152400" cy="0"/>
          </a:xfrm>
          <a:prstGeom prst="line">
            <a:avLst/>
          </a:prstGeom>
          <a:ln w="20320">
            <a:solidFill>
              <a:srgbClr val="8892A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365167" y="2592463"/>
            <a:ext cx="504398" cy="19325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71" b="0">
                <a:solidFill>
                  <a:srgbClr val="8892A0"/>
                </a:solidFill>
                <a:latin typeface="Calibri"/>
              </a:rPr>
              <a:t>space</a:t>
            </a:r>
          </a:p>
        </p:txBody>
      </p:sp>
      <p:sp>
        <p:nvSpPr>
          <p:cNvPr id="12" name="Oval 11"/>
          <p:cNvSpPr/>
          <p:nvPr/>
        </p:nvSpPr>
        <p:spPr>
          <a:xfrm>
            <a:off x="1112520" y="262128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645920" y="1813560"/>
            <a:ext cx="909523" cy="518160"/>
          </a:xfrm>
          <a:prstGeom prst="roundRect">
            <a:avLst/>
          </a:prstGeom>
          <a:noFill/>
          <a:ln w="22225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2646883" y="1813560"/>
            <a:ext cx="909523" cy="518160"/>
          </a:xfrm>
          <a:prstGeom prst="roundRect">
            <a:avLst/>
          </a:prstGeom>
          <a:noFill/>
          <a:ln w="22225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3647846" y="1813560"/>
            <a:ext cx="909523" cy="518160"/>
          </a:xfrm>
          <a:prstGeom prst="roundRect">
            <a:avLst/>
          </a:prstGeom>
          <a:noFill/>
          <a:ln w="22225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9220200" y="20421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31680" y="1969286"/>
            <a:ext cx="1214804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Calibri"/>
              </a:rPr>
              <a:t>3 words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737360" y="2911249"/>
            <a:ext cx="5269522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2 spaces → 3 words. The spaces still show where I cut.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 prepositions show relationships of space, such as under the stars?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Re-teach Level One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complement + phrase + objects of preposition.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Phrase — “Does this group act like one word?”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10435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between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02864" y="2202902"/>
            <a:ext cx="840906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89171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subject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81600" y="2202902"/>
            <a:ext cx="1206495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complements: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43420" y="2202902"/>
            <a:ext cx="320040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66457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83372" y="2202902"/>
            <a:ext cx="566714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angry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88044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04960" y="2202902"/>
            <a:ext cx="65811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tired.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098280" y="2201418"/>
            <a:ext cx="868070" cy="243077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3159887"/>
            <a:ext cx="436385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“tired”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372564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this group act like one word?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“between” — a phrase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467052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493520" y="5049647"/>
            <a:ext cx="516150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“between” — an object of a preposition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Somehow, hurlyburly sounded familiar, as though he had read it somewhere.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