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① Say “My mom cooks.” — think aloud: who? what happened? am I waiting? NO. Label it whole thought</a:t>
            </a:r>
          </a:p>
          <a:p>
            <a:r>
              <a:t>  2. ② Say “Ran very fast.” — who ran? I do not know. Hold the wait hand up. YES, waiting. Label it only a piece</a:t>
            </a:r>
          </a:p>
          <a:p>
            <a:r>
              <a:t>  3. Leave BOTH lines up. The contrast IS the teaching — this replaces a separate I-do build, it is not an extra step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of the sentences below does not contain a subject complement?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Sentences are binary; they have two sides, saying something about something.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But if there is a subject complement, there is NO ACTION.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Oval 2"/>
          <p:cNvSpPr/>
          <p:nvPr/>
        </p:nvSpPr>
        <p:spPr>
          <a:xfrm>
            <a:off x="1143000" y="17068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15440" y="1618139"/>
            <a:ext cx="260238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0">
                <a:solidFill>
                  <a:srgbClr val="14181E"/>
                </a:solidFill>
                <a:latin typeface="Calibri"/>
              </a:rPr>
              <a:t>“My mom cooks.”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4960" y="172920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→  am I still waiting?  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4480" y="1729208"/>
            <a:ext cx="15139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156B8"/>
                </a:solidFill>
                <a:latin typeface="Calibri"/>
              </a:rPr>
              <a:t>whole thought</a:t>
            </a:r>
          </a:p>
        </p:txBody>
      </p:sp>
      <p:sp>
        <p:nvSpPr>
          <p:cNvPr id="7" name="Oval 6"/>
          <p:cNvSpPr/>
          <p:nvPr/>
        </p:nvSpPr>
        <p:spPr>
          <a:xfrm>
            <a:off x="1143000" y="243840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5440" y="2349659"/>
            <a:ext cx="276855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0">
                <a:solidFill>
                  <a:srgbClr val="14181E"/>
                </a:solidFill>
                <a:latin typeface="Calibri"/>
              </a:rPr>
              <a:t>“Ran very fast.”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94960" y="2460728"/>
            <a:ext cx="30261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→  am I still waiting?  YES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4480" y="2460728"/>
            <a:ext cx="140590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156B8"/>
                </a:solidFill>
                <a:latin typeface="Calibri"/>
              </a:rPr>
              <a:t>only a piece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80160" y="3002689"/>
            <a:ext cx="5842833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question is the same both times. Only my answer changed.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subject complement is just the subject again by another name.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Two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9948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502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3756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third,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5653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0888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being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14851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verb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44009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kind,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9977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02326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7786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5340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more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8256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rare,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8853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0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6419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9195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4430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study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5027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2581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0135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51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book.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323831" y="2233422"/>
            <a:ext cx="68884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“book” — the direct object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892807" y="2233422"/>
            <a:ext cx="458419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“is” — the linking verb predicate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237329" y="2233422"/>
            <a:ext cx="68884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493520" y="504964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“kind” — the subject complement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Example Sentences Here are some example sentences that use direct objects.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