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NAME THE INTERLEAVING. Unannounced mixing feels random to a six-year-old; announced, it is a game they can win.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110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It the Visigoths attack before sunrise, we will seek shelter below.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Does this group act like one word?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phrase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Object pronouns can be objects of preposition, but subject pronouns cannot.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Does this group act like one word?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phrase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Poodle and What? trekked on the stars, but What? looked puzzled.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Preposition — what?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objects of preposition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Read the question above each one BEFORE you answer it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subject complement or the phrase or the objects of preposition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So prepositions show relationships of space, such as under the stars?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objects of preposition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Listen for the question first.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Dependent clauses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3400" b="1">
                <a:solidFill>
                  <a:srgbClr val="14181E"/>
                </a:solidFill>
                <a:latin typeface="Calibri"/>
              </a:rPr>
              <a:t>Today the questions jump around: subject complement + phrase + objects of preposition.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The questions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Subject Complement — “Does it tell me about the subject?”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Phrase — “Does this group act like one word?”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Objects of Preposition — “Preposition — what?”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5840" y="461772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I will not tell you which is coming.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05840" y="557784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Listen for the question, THEN answer.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2202902"/>
            <a:ext cx="383919" cy="22376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40" b="1">
                <a:solidFill>
                  <a:srgbClr val="14181E"/>
                </a:solidFill>
                <a:latin typeface="Georgia"/>
              </a:rPr>
              <a:t>NOT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110435" y="2202902"/>
            <a:ext cx="749509" cy="22376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40" b="1">
                <a:solidFill>
                  <a:srgbClr val="14181E"/>
                </a:solidFill>
                <a:latin typeface="Georgia"/>
              </a:rPr>
              <a:t>between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102864" y="2202902"/>
            <a:ext cx="840906" cy="22376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40" b="1">
                <a:solidFill>
                  <a:srgbClr val="14181E"/>
                </a:solidFill>
                <a:latin typeface="Georgia"/>
              </a:rPr>
              <a:t>compound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189171" y="2202902"/>
            <a:ext cx="749509" cy="22376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40" b="1">
                <a:solidFill>
                  <a:srgbClr val="14181E"/>
                </a:solidFill>
                <a:latin typeface="Georgia"/>
              </a:rPr>
              <a:t>subject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181600" y="2202902"/>
            <a:ext cx="1206495" cy="22376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40" b="1">
                <a:solidFill>
                  <a:srgbClr val="14181E"/>
                </a:solidFill>
                <a:latin typeface="Georgia"/>
              </a:rPr>
              <a:t>complements: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643420" y="2202902"/>
            <a:ext cx="320040" cy="22376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40" b="1">
                <a:solidFill>
                  <a:srgbClr val="14181E"/>
                </a:solidFill>
                <a:latin typeface="Georgia"/>
              </a:rPr>
              <a:t>He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166457" y="2202902"/>
            <a:ext cx="383919" cy="22376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40" b="1">
                <a:solidFill>
                  <a:srgbClr val="14181E"/>
                </a:solidFill>
                <a:latin typeface="Georgia"/>
              </a:rPr>
              <a:t>was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783372" y="2202902"/>
            <a:ext cx="566714" cy="22376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40" b="1">
                <a:solidFill>
                  <a:srgbClr val="14181E"/>
                </a:solidFill>
                <a:latin typeface="Georgia"/>
              </a:rPr>
              <a:t>angry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588044" y="2202902"/>
            <a:ext cx="383919" cy="22376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40" b="1">
                <a:solidFill>
                  <a:srgbClr val="14181E"/>
                </a:solidFill>
                <a:latin typeface="Georgia"/>
              </a:rPr>
              <a:t>and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9204960" y="2202902"/>
            <a:ext cx="658111" cy="22376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40" b="1">
                <a:solidFill>
                  <a:srgbClr val="14181E"/>
                </a:solidFill>
                <a:latin typeface="Georgia"/>
              </a:rPr>
              <a:t>tired.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493520" y="2780768"/>
            <a:ext cx="4322313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Does it tell me about the subject?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9098280" y="2201418"/>
            <a:ext cx="868070" cy="243077"/>
          </a:xfrm>
          <a:prstGeom prst="roundRect">
            <a:avLst/>
          </a:prstGeom>
          <a:noFill/>
          <a:ln w="25400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1493520" y="3159887"/>
            <a:ext cx="4363858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“tired” — the subject complement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493520" y="3725648"/>
            <a:ext cx="4322313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B45309"/>
                </a:solidFill>
                <a:latin typeface="Calibri"/>
              </a:rPr>
              <a:t>Ask: Does this group act like one word?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2003755" y="2201418"/>
            <a:ext cx="961948" cy="243077"/>
          </a:xfrm>
          <a:prstGeom prst="roundRect">
            <a:avLst/>
          </a:prstGeom>
          <a:noFill/>
          <a:ln w="25400">
            <a:solidFill>
              <a:srgbClr val="B4530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1493520" y="4104767"/>
            <a:ext cx="2768559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B45309"/>
                </a:solidFill>
                <a:latin typeface="Calibri"/>
              </a:rPr>
              <a:t>“between” — a phrase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493520" y="4670528"/>
            <a:ext cx="270208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6D28D9"/>
                </a:solidFill>
                <a:latin typeface="Calibri"/>
              </a:rPr>
              <a:t>Ask: Preposition — what?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2003755" y="2201418"/>
            <a:ext cx="961948" cy="243077"/>
          </a:xfrm>
          <a:prstGeom prst="roundRect">
            <a:avLst/>
          </a:prstGeom>
          <a:noFill/>
          <a:ln w="25400">
            <a:solidFill>
              <a:srgbClr val="6D28D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1493520" y="5049647"/>
            <a:ext cx="5161507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6D28D9"/>
                </a:solidFill>
                <a:latin typeface="Calibri"/>
              </a:rPr>
              <a:t>“between” — an object of a preposition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493520" y="569223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Two questions. Two answers. One sentence.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Somehow, hurlyburly sounded familiar, as though he had read it somewhere.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Does it tell me about the subject?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 complement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