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>
            <a:r>
              <a:t>  1. Write The cat sat.</a:t>
            </a:r>
          </a:p>
          <a:p>
            <a:r>
              <a:t>  2. ① Draw a hop over the first word as you say it</a:t>
            </a:r>
          </a:p>
          <a:p>
            <a:r>
              <a:t>  3. ② Hop the rest — one hop each</a:t>
            </a:r>
          </a:p>
          <a:p>
            <a:r>
              <a:t>  4. ③ Count the hops — 3 words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Sidney," Poodle said, "make a sentence that has all eight kinds of words.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Could it stand on its own with an exclamation mark?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interjection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Examples of interjections are oh, ugh, oof, wow, yes, no, and oops.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Could it stand on its own with an exclamation mark?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interjection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Nouns are words that name things, like boat fish, bird, island, and wind.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Can I put “the” in front of it?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noun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conjunction or the interjection or the noun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737360" y="1827737"/>
            <a:ext cx="757818" cy="52890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932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738323" y="1827737"/>
            <a:ext cx="757818" cy="52890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932" b="1">
                <a:solidFill>
                  <a:srgbClr val="14181E"/>
                </a:solidFill>
                <a:latin typeface="Georgia"/>
              </a:rPr>
              <a:t>cat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739286" y="1827737"/>
            <a:ext cx="973848" cy="52890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932" b="1">
                <a:solidFill>
                  <a:srgbClr val="14181E"/>
                </a:solidFill>
                <a:latin typeface="Georgia"/>
              </a:rPr>
              <a:t>sat.</a:t>
            </a:r>
          </a:p>
        </p:txBody>
      </p:sp>
      <p:sp>
        <p:nvSpPr>
          <p:cNvPr id="6" name="Oval 5"/>
          <p:cNvSpPr/>
          <p:nvPr/>
        </p:nvSpPr>
        <p:spPr>
          <a:xfrm>
            <a:off x="1112520" y="161544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33087" y="1365956"/>
            <a:ext cx="633185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015" b="0">
                <a:solidFill>
                  <a:srgbClr val="8892A0"/>
                </a:solidFill>
                <a:latin typeface="Calibri"/>
              </a:rPr>
              <a:t>one hop</a:t>
            </a:r>
          </a:p>
        </p:txBody>
      </p:sp>
      <p:sp>
        <p:nvSpPr>
          <p:cNvPr id="8" name="Arc 7"/>
          <p:cNvSpPr/>
          <p:nvPr/>
        </p:nvSpPr>
        <p:spPr>
          <a:xfrm>
            <a:off x="1706880" y="1082040"/>
            <a:ext cx="818083" cy="1706880"/>
          </a:xfrm>
          <a:prstGeom prst="arc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112520" y="210312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0" name="Arc 9"/>
          <p:cNvSpPr/>
          <p:nvPr/>
        </p:nvSpPr>
        <p:spPr>
          <a:xfrm>
            <a:off x="2707843" y="1082040"/>
            <a:ext cx="818083" cy="1706880"/>
          </a:xfrm>
          <a:prstGeom prst="arc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Arc 10"/>
          <p:cNvSpPr/>
          <p:nvPr/>
        </p:nvSpPr>
        <p:spPr>
          <a:xfrm>
            <a:off x="3708806" y="1082040"/>
            <a:ext cx="1039977" cy="1706880"/>
          </a:xfrm>
          <a:prstGeom prst="arc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615440" y="2522942"/>
            <a:ext cx="3400031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0">
                <a:solidFill>
                  <a:srgbClr val="8892A0"/>
                </a:solidFill>
                <a:latin typeface="Calibri"/>
              </a:rPr>
              <a:t>say it  ·  touch it  ·  one hop each</a:t>
            </a:r>
          </a:p>
        </p:txBody>
      </p:sp>
      <p:sp>
        <p:nvSpPr>
          <p:cNvPr id="13" name="Oval 12"/>
          <p:cNvSpPr/>
          <p:nvPr/>
        </p:nvSpPr>
        <p:spPr>
          <a:xfrm>
            <a:off x="9220200" y="210312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631680" y="2030246"/>
            <a:ext cx="1214804" cy="38650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143" b="1">
                <a:solidFill>
                  <a:srgbClr val="14181E"/>
                </a:solidFill>
                <a:latin typeface="Calibri"/>
              </a:rPr>
              <a:t>3 words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737360" y="2911249"/>
            <a:ext cx="6416143" cy="23393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97" b="0">
                <a:solidFill>
                  <a:srgbClr val="8892A0"/>
                </a:solidFill>
                <a:latin typeface="Calibri"/>
              </a:rPr>
              <a:t>The hops stay. If my finger slid, there would be no hops to count.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NOUNS Nouns are words that name things, like train, smoke, track, and land.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noun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Verb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conjunction + interjection + noun.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Conjunction — “What two things is it holding together?”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Interjection — “Could it stand on its own with an exclamation mark?”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Noun — “Can I put “the” in front of it?”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Yes,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31238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they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68956" y="2234636"/>
            <a:ext cx="633185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finally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37104" y="2234636"/>
            <a:ext cx="633185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reached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305251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66160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old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827068" y="2234636"/>
            <a:ext cx="633185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cinema,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395216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656124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they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993843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went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331561" y="2234636"/>
            <a:ext cx="633185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through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899708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160617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front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575145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door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912864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173772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under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588300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849209" y="2234636"/>
            <a:ext cx="558405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lights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340547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of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524646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785555" y="2234636"/>
            <a:ext cx="707965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marquee.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493520" y="2780768"/>
            <a:ext cx="4862389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What two things is it holding together?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4288536" y="2233422"/>
            <a:ext cx="535228" cy="198881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1493520" y="3159887"/>
            <a:ext cx="2901500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“and” — a conjunction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493520" y="3725648"/>
            <a:ext cx="6158569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Could it stand on its own with an exclamation mark?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1386840" y="2233422"/>
            <a:ext cx="612038" cy="198881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1493520" y="4104767"/>
            <a:ext cx="316738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“Yes” — an interjection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493520" y="467052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6D28D9"/>
                </a:solidFill>
                <a:latin typeface="Calibri"/>
              </a:rPr>
              <a:t>Ask: Can I put “the” in front of it?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6468465" y="2233422"/>
            <a:ext cx="612038" cy="198881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1493520" y="5049647"/>
            <a:ext cx="2103851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6D28D9"/>
                </a:solidFill>
                <a:latin typeface="Calibri"/>
              </a:rPr>
              <a:t>“door” — a noun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493520" y="569223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coordinating conjunctions are and, but, or, nor, for, so, and yet.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two things is it holding together?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conjunction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