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I</a:t>
            </a:r>
          </a:p>
          <a:p>
            <a:r>
              <a:t>  2. ① One hop over it</a:t>
            </a:r>
          </a:p>
          <a:p>
            <a:r>
              <a:t>  3. ② Write elephant, say el·e·phant</a:t>
            </a:r>
          </a:p>
          <a:p>
            <a:r>
              <a:t>  4. ③ ONE hop over the whole of it</a:t>
            </a:r>
          </a:p>
          <a:p>
            <a:r>
              <a:t>  5. ④ Label both: 1 hop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More than mud turtles, sentences are shined up, spiffy, with right words in a proper row.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Then, You took And's hand, and Me took And's hand, and away danced You And 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Is this a crystal, which I see before me, the angle toward my hand?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20240" y="1703308"/>
            <a:ext cx="358993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</a:t>
            </a:r>
          </a:p>
        </p:txBody>
      </p:sp>
      <p:sp>
        <p:nvSpPr>
          <p:cNvPr id="4" name="Oval 3"/>
          <p:cNvSpPr/>
          <p:nvPr/>
        </p:nvSpPr>
        <p:spPr>
          <a:xfrm>
            <a:off x="1203960" y="1584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Arc 4"/>
          <p:cNvSpPr/>
          <p:nvPr/>
        </p:nvSpPr>
        <p:spPr>
          <a:xfrm>
            <a:off x="1798320" y="1203960"/>
            <a:ext cx="426720" cy="134112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686778" y="2674088"/>
            <a:ext cx="6498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466" b="1">
                <a:solidFill>
                  <a:srgbClr val="1156B8"/>
                </a:solidFill>
                <a:latin typeface="Calibri"/>
              </a:rPr>
              <a:t>1 hop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3870960" y="1630680"/>
            <a:ext cx="0" cy="1066800"/>
          </a:xfrm>
          <a:prstGeom prst="line">
            <a:avLst/>
          </a:prstGeom>
          <a:ln w="27940">
            <a:solidFill>
              <a:srgbClr val="1156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3977639" y="1584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32960" y="170330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elephant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32960" y="2385155"/>
            <a:ext cx="270208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el · e · phant  — 3 sounds</a:t>
            </a:r>
          </a:p>
        </p:txBody>
      </p:sp>
      <p:sp>
        <p:nvSpPr>
          <p:cNvPr id="11" name="Arc 10"/>
          <p:cNvSpPr/>
          <p:nvPr/>
        </p:nvSpPr>
        <p:spPr>
          <a:xfrm>
            <a:off x="4541520" y="1021080"/>
            <a:ext cx="2377440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81293" y="2704568"/>
            <a:ext cx="12978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466" b="1">
                <a:solidFill>
                  <a:srgbClr val="1156B8"/>
                </a:solidFill>
                <a:latin typeface="Calibri"/>
              </a:rPr>
              <a:t>still 1 hop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50480" y="1913342"/>
            <a:ext cx="1297893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smallest word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50480" y="2187662"/>
            <a:ext cx="1480687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and a long word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50480" y="2461982"/>
            <a:ext cx="1115098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Calibri"/>
              </a:rPr>
              <a:t>— both ONE.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41120" y="3094129"/>
            <a:ext cx="5938384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I did not count the sounds. I asked: can I say it on its own?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If you want to know which word is the direct object," he said, "ask the 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Quietly,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7705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043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8380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873752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77128" y="1897380"/>
            <a:ext cx="1584960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Then, You took And's hand, and Me took And's hand, and away danced You And 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