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① Say “My mom cooks.” — think aloud: who? what happened? am I waiting? NO. Label it whole thought</a:t>
            </a:r>
          </a:p>
          <a:p>
            <a:r>
              <a:t>  2. ② Say “Ran very fast.” — who ran? I do not know. Hold the wait hand up. YES, waiting. Label it only a piece</a:t>
            </a:r>
          </a:p>
          <a:p>
            <a:r>
              <a:t>  3. Leave BOTH lines up. The contrast IS the teaching — this replaces a separate I-do build, it is not an extra step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can identify rebuke,reprove,condescend, and writhe as verbs, and we identify aloof abashed, grotesque, serene, and amiable as adjectives.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If we drop out the two prepositional phrases, we have this sentence, in which me is an indirect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Up there, a moaning wind sweeps snow from the summits, complaining about something, but they cannot quite hear it.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clauses can hold phrase or the subject or the action verb predicate (avp)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Oval 2"/>
          <p:cNvSpPr/>
          <p:nvPr/>
        </p:nvSpPr>
        <p:spPr>
          <a:xfrm>
            <a:off x="1143000" y="17068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15440" y="1618139"/>
            <a:ext cx="260238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0">
                <a:solidFill>
                  <a:srgbClr val="14181E"/>
                </a:solidFill>
                <a:latin typeface="Calibri"/>
              </a:rPr>
              <a:t>“My mom cooks.”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4960" y="172920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→  am I still waiting?  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74480" y="1729208"/>
            <a:ext cx="15139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156B8"/>
                </a:solidFill>
                <a:latin typeface="Calibri"/>
              </a:rPr>
              <a:t>whole thought</a:t>
            </a:r>
          </a:p>
        </p:txBody>
      </p:sp>
      <p:sp>
        <p:nvSpPr>
          <p:cNvPr id="7" name="Oval 6"/>
          <p:cNvSpPr/>
          <p:nvPr/>
        </p:nvSpPr>
        <p:spPr>
          <a:xfrm>
            <a:off x="1143000" y="243840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5440" y="2349659"/>
            <a:ext cx="276855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0">
                <a:solidFill>
                  <a:srgbClr val="14181E"/>
                </a:solidFill>
                <a:latin typeface="Calibri"/>
              </a:rPr>
              <a:t>“Ran very fast.”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94960" y="2460728"/>
            <a:ext cx="30261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→  am I still waiting?  YES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4480" y="2460728"/>
            <a:ext cx="140590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156B8"/>
                </a:solidFill>
                <a:latin typeface="Calibri"/>
              </a:rPr>
              <a:t>only a piece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80160" y="3002689"/>
            <a:ext cx="5842833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question is the same both times. Only my answer changed.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can identify rebuke,reprove,condescend, and writhe as verbs, and we identify aloof abashed, grotesque, serene, and amiable as adjectives.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 + 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clauses can hold phrase + subject + action verb predicate (avp).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Clauses can hold phrase — “Is there a subject and verb, or only a phrase?”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45689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7859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50028" y="1933163"/>
            <a:ext cx="1738262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because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58051" y="1933163"/>
            <a:ext cx="575023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71257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23427" y="1933163"/>
            <a:ext cx="1272966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late.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439009" y="1929384"/>
            <a:ext cx="1021689" cy="61874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491179" y="1929384"/>
            <a:ext cx="1021689" cy="618744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“ran” — the action verb predicate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monsters looked at each other, blinked twice, took a deep breath, and jumped through the portal.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Is there a subject and verb, or only a phrase?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clauses can hold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