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Say out loud that this is Unit 0's naming part. Nothing new but the word.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The bird flew.</a:t>
            </a:r>
          </a:p>
          <a:p>
            <a:r>
              <a:t>  2. ① Left hand — who or what</a:t>
            </a:r>
          </a:p>
          <a:p>
            <a:r>
              <a:t>  3. ② Draw the line, right hand — what they do</a:t>
            </a:r>
          </a:p>
          <a:p>
            <a:r>
              <a:t>  4. ③ Label both, then whole thought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Taken as a whole, a prepositional phrase acts as a modifier; that is, it acts as an adjective or an adverb.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In all of these sentences, the gerund phrase is just a kind of two-word noun, doing the things that nouns do.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Who or what is this about?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sun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Who or what is this about?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37360" y="179725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38323" y="1797257"/>
            <a:ext cx="97384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bird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61180" y="1797257"/>
            <a:ext cx="118987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flew.</a:t>
            </a:r>
          </a:p>
        </p:txBody>
      </p:sp>
      <p:sp>
        <p:nvSpPr>
          <p:cNvPr id="6" name="Oval 5"/>
          <p:cNvSpPr/>
          <p:nvPr/>
        </p:nvSpPr>
        <p:spPr>
          <a:xfrm>
            <a:off x="1112520" y="19659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37360" y="2568035"/>
            <a:ext cx="1206495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156B8"/>
                </a:solidFill>
                <a:latin typeface="Calibri"/>
              </a:rPr>
              <a:t>who or what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7360" y="2874089"/>
            <a:ext cx="857524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0">
                <a:solidFill>
                  <a:srgbClr val="8892A0"/>
                </a:solidFill>
                <a:latin typeface="Calibri"/>
              </a:rPr>
              <a:t>left hand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3839260" y="1752600"/>
            <a:ext cx="0" cy="701040"/>
          </a:xfrm>
          <a:prstGeom prst="line">
            <a:avLst/>
          </a:prstGeom>
          <a:ln w="27940">
            <a:solidFill>
              <a:srgbClr val="1156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3702100" y="14325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61180" y="2568035"/>
            <a:ext cx="1306202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156B8"/>
                </a:solidFill>
                <a:latin typeface="Calibri"/>
              </a:rPr>
              <a:t>what they do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61180" y="2874089"/>
            <a:ext cx="940612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0">
                <a:solidFill>
                  <a:srgbClr val="8892A0"/>
                </a:solidFill>
                <a:latin typeface="Calibri"/>
              </a:rPr>
              <a:t>right hand</a:t>
            </a:r>
          </a:p>
        </p:txBody>
      </p:sp>
      <p:sp>
        <p:nvSpPr>
          <p:cNvPr id="13" name="Oval 12"/>
          <p:cNvSpPr/>
          <p:nvPr/>
        </p:nvSpPr>
        <p:spPr>
          <a:xfrm>
            <a:off x="8915400" y="207264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96400" y="2063234"/>
            <a:ext cx="1356055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Calibri"/>
              </a:rPr>
              <a:t>both parts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296400" y="2415635"/>
            <a:ext cx="1605320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→ whole thought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737360" y="3216049"/>
            <a:ext cx="5173970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The line stays. It shows me WHERE the two jobs split.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told me three times to stay out of that pie until after dinner, but she has never been a boy.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The subject is who or what it is about.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The naming part has a name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The part that tells who or what is called the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 subject is who or what the sentence is about.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part that tells who or what is called the subject.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“Who or what is this about?”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boy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Who or what is this about?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Boy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44240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here.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386840" y="1897380"/>
            <a:ext cx="107289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“boy” — a subject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