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1, day 58 of 113. 30.4 minutes.</a:t>
            </a:r>
          </a:p>
          <a:p>
            <a:r>
              <a:t>Segments today: WARM-UP, SOUND, BUILD, COLUMN, SHOW ME, DICTATION, SENTENCES, CLOSE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Summer is better than winter.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ONE word per child as they come to you — the queue should not be able to rehearse the next one.</a:t>
            </a:r>
          </a:p>
          <a:p>
            <a:r>
              <a:t>SAY: Before you go, three words, on your own.</a:t>
            </a:r>
          </a:p>
          <a:p>
            <a:r>
              <a:t>NOTE: one child at a time as they line up. Mark 3, 2, or fewer. Two or fewer starts tomorrow's warm-up group. That is the whole reason for recording it — do not skip it, and do not make it public.</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written er. Before we read it, we are going to make it.</a:t>
            </a:r>
          </a:p>
          <a:p>
            <a:r>
              <a:t>SAY: Watch my mouth. Do not say anything yet — just watch.</a:t>
            </a:r>
          </a:p>
          <a:p>
            <a:r>
              <a:t>DO: Make the sound three times, slowly, exaggerated. Say nothing else. Let them watch your central mid position.</a:t>
            </a:r>
          </a:p>
          <a:p>
            <a:r>
              <a:t>SAY: What did you notice about my mouth?</a:t>
            </a:r>
          </a:p>
          <a:p>
            <a:r>
              <a:t>NOTE: Take two or three answers. Steer toward the moving part — lips, tongue, teeth, air, voice. Do not correct wrong noticing; ask another child.</a:t>
            </a:r>
          </a:p>
          <a:p>
            <a:r>
              <a:t>SAY: Say the sound r and hold it — that IS the vowel. Your tongue bunches up in the middle of your mouth and the tip curls back, and it touches nothing at all. 'her', 'bird', 'turn' and 'burn' all have it.</a:t>
            </a:r>
          </a:p>
          <a:p>
            <a:r>
              <a:t>SAY: Now you check it on yourself. Hold the sound and look in the mirror: your tongue is not touching your teeth or the roof. Now say 'uh', then 'er', and feel your tongue pull back and bunch up.</a:t>
            </a:r>
          </a:p>
          <a:p>
            <a:r>
              <a:t>DO: Every child does the check. Walk the room. You are looking for the check being DONE, not for the sound being perfect yet.</a:t>
            </a:r>
          </a:p>
          <a:p>
            <a:r>
              <a:t>SAY: Say it with me. /ɜr/ … /ɜr/ … /ɜr/.</a:t>
            </a:r>
          </a:p>
          <a:p>
            <a:r>
              <a:t>NOTE: Individual turns from four or five children, chosen so you hear the ones you are worried about. Give feedback on the MOUTH, not on the sound: 'your teeth were not on your lip' beats 'that was not quite right.'</a:t>
            </a:r>
          </a:p>
          <a:p>
            <a:r>
              <a:t>NOTE: Watch for: A rolled or tapped r stuck on after a vowel — 'bird' as 'bi-rd'. Arabic, Somali and Urdu all tap or roll their r. In English there is nothing to tap: the r IS the vowel, and it is one long smooth sound.</a:t>
            </a:r>
          </a:p>
          <a:p>
            <a:r>
              <a:t>NOTE: This sound does not exist in Somali, Arabic, Urdu. For those children it is a new physical skill, not a reminder. Expect it to take days, and do not let the column start until the mouth can make it.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Butter is better.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Ken has a sister.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Her hat is bigger.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Bill sent a letter.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Her dad is a hunter.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Final syllable er; er words and sentences</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45  ·  p.62</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Summer is better than winter.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2651760"/>
            <a:ext cx="3474720" cy="1828800"/>
          </a:xfrm>
          <a:prstGeom prst="rect">
            <a:avLst/>
          </a:prstGeom>
          <a:noFill/>
        </p:spPr>
        <p:txBody>
          <a:bodyPr wrap="square" anchor="ctr">
            <a:spAutoFit/>
          </a:bodyPr>
          <a:lstStyle/>
          <a:p>
            <a:pPr algn="ctr"/>
            <a:r>
              <a:rPr sz="7200" b="1">
                <a:solidFill>
                  <a:srgbClr val="1F2937"/>
                </a:solidFill>
                <a:latin typeface="Helvetica"/>
              </a:rPr>
              <a:t>winter</a:t>
            </a:r>
          </a:p>
        </p:txBody>
      </p:sp>
      <p:sp>
        <p:nvSpPr>
          <p:cNvPr id="3" name="TextBox 2"/>
          <p:cNvSpPr txBox="1"/>
          <p:nvPr/>
        </p:nvSpPr>
        <p:spPr>
          <a:xfrm>
            <a:off x="4297680" y="2651760"/>
            <a:ext cx="3474720" cy="1828800"/>
          </a:xfrm>
          <a:prstGeom prst="rect">
            <a:avLst/>
          </a:prstGeom>
          <a:noFill/>
        </p:spPr>
        <p:txBody>
          <a:bodyPr wrap="square" anchor="ctr">
            <a:spAutoFit/>
          </a:bodyPr>
          <a:lstStyle/>
          <a:p>
            <a:pPr algn="ctr"/>
            <a:r>
              <a:rPr sz="7200" b="1">
                <a:solidFill>
                  <a:srgbClr val="1F2937"/>
                </a:solidFill>
                <a:latin typeface="Helvetica"/>
              </a:rPr>
              <a:t>sister</a:t>
            </a:r>
          </a:p>
        </p:txBody>
      </p:sp>
      <p:sp>
        <p:nvSpPr>
          <p:cNvPr id="4" name="TextBox 3"/>
          <p:cNvSpPr txBox="1"/>
          <p:nvPr/>
        </p:nvSpPr>
        <p:spPr>
          <a:xfrm>
            <a:off x="7955280" y="2651760"/>
            <a:ext cx="3474720" cy="1828800"/>
          </a:xfrm>
          <a:prstGeom prst="rect">
            <a:avLst/>
          </a:prstGeom>
          <a:noFill/>
        </p:spPr>
        <p:txBody>
          <a:bodyPr wrap="square" anchor="ctr">
            <a:spAutoFit/>
          </a:bodyPr>
          <a:lstStyle/>
          <a:p>
            <a:pPr algn="ctr"/>
            <a:r>
              <a:rPr sz="7200" b="1">
                <a:solidFill>
                  <a:srgbClr val="1F2937"/>
                </a:solidFill>
                <a:latin typeface="Helvetica"/>
              </a:rPr>
              <a:t>Summer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/ɜr/</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er</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Say the sound r and hold it — that IS the vowel. Your tongue bunches up in the middle of your mouth and the tip curls back, and it touches nothing at all. 'her', 'bird', 'turn' and 'burn' all have it.</a:t>
            </a:r>
          </a:p>
        </p:txBody>
      </p:sp>
      <p:pic>
        <p:nvPicPr>
          <p:cNvPr id="5" name="Picture 4" descr="er_central-mid.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Hold the sound and look in the mirror: your tongue is not touching your teeth or the roof. Now say 'uh', then 'er', and feel your tongue pull back and bunch up.</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her    letter    better    hunter</a:t>
            </a:r>
          </a:p>
        </p:txBody>
      </p:sp>
      <p:sp>
        <p:nvSpPr>
          <p:cNvPr id="3" name="TextBox 2"/>
          <p:cNvSpPr txBox="1"/>
          <p:nvPr/>
        </p:nvSpPr>
        <p:spPr>
          <a:xfrm>
            <a:off x="548640" y="2331720"/>
            <a:ext cx="11094415" cy="1143000"/>
          </a:xfrm>
          <a:prstGeom prst="rect">
            <a:avLst/>
          </a:prstGeom>
          <a:noFill/>
        </p:spPr>
        <p:txBody>
          <a:bodyPr wrap="square" anchor="ctr">
            <a:spAutoFit/>
          </a:bodyPr>
          <a:lstStyle/>
          <a:p>
            <a:pPr algn="ctr"/>
            <a:r>
              <a:rPr sz="5400" b="1">
                <a:solidFill>
                  <a:srgbClr val="1F2937"/>
                </a:solidFill>
                <a:latin typeface="Helvetica"/>
              </a:rPr>
              <a:t>lender    sender    butter    tender</a:t>
            </a:r>
          </a:p>
        </p:txBody>
      </p:sp>
      <p:sp>
        <p:nvSpPr>
          <p:cNvPr id="4" name="TextBox 3"/>
          <p:cNvSpPr txBox="1"/>
          <p:nvPr/>
        </p:nvSpPr>
        <p:spPr>
          <a:xfrm>
            <a:off x="548640" y="3566160"/>
            <a:ext cx="11094415" cy="1143000"/>
          </a:xfrm>
          <a:prstGeom prst="rect">
            <a:avLst/>
          </a:prstGeom>
          <a:noFill/>
        </p:spPr>
        <p:txBody>
          <a:bodyPr wrap="square" anchor="ctr">
            <a:spAutoFit/>
          </a:bodyPr>
          <a:lstStyle/>
          <a:p>
            <a:pPr algn="ctr"/>
            <a:r>
              <a:rPr sz="5400" b="1">
                <a:solidFill>
                  <a:srgbClr val="1F2937"/>
                </a:solidFill>
                <a:latin typeface="Helvetica"/>
              </a:rPr>
              <a:t>chatter    ger    bigger    winter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sister    Summer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Butter is better.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Ken has a sister.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Her hat is bigger.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Bill sent a letter.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Her dad is a hunter.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