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Grade 2, day 3 of 76. 25.0 minutes.</a:t>
            </a:r>
          </a:p>
          <a:p>
            <a:r>
              <a:t>Segments today: WARM-UP, SOUND, BUILD, COLUMN, SHOW ME, DICTATION, SENTENCES, CLOSE</a:t>
            </a:r>
          </a:p>
          <a:p>
            <a:r>
              <a:t>The talk on every slide is in these notes. SAY lines are read as written — they are the routines, and a routine whose wording drifts is one the children have to re-learn. NOTE lines are for you only.</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ONE word per child as they come to you — the queue should not be able to rehearse the next one.</a:t>
            </a:r>
          </a:p>
          <a:p>
            <a:r>
              <a:t>SAY: Before you go, three words, on your own.</a:t>
            </a:r>
          </a:p>
          <a:p>
            <a:r>
              <a:t>NOTE: one child at a time as they line up. Mark 3, 2, or fewer. Two or fewer starts tomorrow's warm-up group. That is the whole reason for recording it — do not skip it, and do not make it public.</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S … am … then Sam.</a:t>
            </a:r>
          </a:p>
          <a:p>
            <a:r>
              <a:t>SAY: S … then am … put them together: Sam.</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m … an … then man.</a:t>
            </a:r>
          </a:p>
          <a:p>
            <a:r>
              <a:t>SAY: m … then an … put them together: man.</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h … as … then has.</a:t>
            </a:r>
          </a:p>
          <a:p>
            <a:r>
              <a:t>SAY: h … then as … put them together: has.</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s … at … then sat.</a:t>
            </a:r>
          </a:p>
          <a:p>
            <a:r>
              <a:t>SAY: s … then at … put them together: sat.</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t … ax … then tax.</a:t>
            </a:r>
          </a:p>
          <a:p>
            <a:r>
              <a:t>SAY: t … then ax … put them together: tax.</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One click per row.</a:t>
            </a:r>
          </a:p>
          <a:p>
            <a:r>
              <a:t>SAY: Down the first column. My pointer, your voice.</a:t>
            </a:r>
          </a:p>
          <a:p>
            <a:r>
              <a:t>SAY: Now across the rows.</a:t>
            </a:r>
          </a:p>
          <a:p>
            <a:r>
              <a:t>NOTE: down a column can be recited from memory; across cannot. A child who was strong going down and falls apart going across was reciting. That is what this step is for — the same reason a Qaida is drilled down, then across, then random.</a:t>
            </a:r>
          </a:p>
          <a:p>
            <a:r>
              <a:t>SAY: Now I am going to jump around. Watch the pointer.</a:t>
            </a:r>
          </a:p>
          <a:p>
            <a:r>
              <a:t>NOTE: anything missed here goes on tomorrow's warm-up.</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One click per row.</a:t>
            </a:r>
          </a:p>
          <a:p>
            <a:r>
              <a:t>SAY: Down the first column. My pointer, your voice.</a:t>
            </a:r>
          </a:p>
          <a:p>
            <a:r>
              <a:t>SAY: Now across the rows.</a:t>
            </a:r>
          </a:p>
          <a:p>
            <a:r>
              <a:t>NOTE: down a column can be recited from memory; across cannot. A child who was strong going down and falls apart going across was reciting. That is what this step is for — the same reason a Qaida is drilled down, then across, then random.</a:t>
            </a:r>
          </a:p>
          <a:p>
            <a:r>
              <a:t>SAY: Now I am going to jump around. Watch the pointer.</a:t>
            </a:r>
          </a:p>
          <a:p>
            <a:r>
              <a:t>NOTE: anything missed here goes on tomorrow's warm-up.</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 click when the class is silent and looking, not before.</a:t>
            </a:r>
          </a:p>
          <a:p>
            <a:r>
              <a:t>SAY: Read it in your head first. Put your finger up when you have it.</a:t>
            </a:r>
          </a:p>
          <a:p>
            <a:r>
              <a:t>NOTE: wait for most fingers before calling on anyone. Silent-first is what makes this reading rather than listening.</a:t>
            </a:r>
          </a:p>
          <a:p>
            <a:r>
              <a:t>SAY: Together: Sam has an ax.</a:t>
            </a:r>
          </a:p>
          <a:p>
            <a:r>
              <a:t>NOTE: then two or three individual readers — never round the class in seating order.</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48640" y="2468880"/>
            <a:ext cx="11094415" cy="1828800"/>
          </a:xfrm>
          <a:prstGeom prst="rect">
            <a:avLst/>
          </a:prstGeom>
          <a:noFill/>
        </p:spPr>
        <p:txBody>
          <a:bodyPr wrap="square" anchor="ctr">
            <a:spAutoFit/>
          </a:bodyPr>
          <a:lstStyle/>
          <a:p>
            <a:pPr algn="ctr"/>
            <a:r>
              <a:rPr sz="4000" b="1">
                <a:solidFill>
                  <a:srgbClr val="1F2937"/>
                </a:solidFill>
                <a:latin typeface="Helvetica"/>
              </a:rPr>
              <a:t>Initial consonants S, m, h, s, t · Review sentences</a:t>
            </a:r>
          </a:p>
        </p:txBody>
      </p:sp>
      <p:sp>
        <p:nvSpPr>
          <p:cNvPr id="3" name="TextBox 2"/>
          <p:cNvSpPr txBox="1"/>
          <p:nvPr/>
        </p:nvSpPr>
        <p:spPr>
          <a:xfrm>
            <a:off x="548640" y="3749039"/>
            <a:ext cx="11094415" cy="1828800"/>
          </a:xfrm>
          <a:prstGeom prst="rect">
            <a:avLst/>
          </a:prstGeom>
          <a:noFill/>
        </p:spPr>
        <p:txBody>
          <a:bodyPr wrap="square" anchor="ctr">
            <a:spAutoFit/>
          </a:bodyPr>
          <a:lstStyle/>
          <a:p>
            <a:pPr algn="ctr"/>
            <a:r>
              <a:rPr sz="1800" b="0">
                <a:solidFill>
                  <a:srgbClr val="9CA3AF"/>
                </a:solidFill>
                <a:latin typeface="Helvetica"/>
              </a:rPr>
              <a:t>Alpha-Phonics Lesson 2, Lesson 3  ·  p.4–5</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2651760"/>
            <a:ext cx="3474720" cy="1828800"/>
          </a:xfrm>
          <a:prstGeom prst="rect">
            <a:avLst/>
          </a:prstGeom>
          <a:noFill/>
        </p:spPr>
        <p:txBody>
          <a:bodyPr wrap="square" anchor="ctr">
            <a:spAutoFit/>
          </a:bodyPr>
          <a:lstStyle/>
          <a:p>
            <a:pPr algn="ctr"/>
            <a:r>
              <a:rPr sz="7200" b="1">
                <a:solidFill>
                  <a:srgbClr val="1F2937"/>
                </a:solidFill>
                <a:latin typeface="Helvetica"/>
              </a:rPr>
              <a:t>dad</a:t>
            </a:r>
          </a:p>
        </p:txBody>
      </p:sp>
      <p:sp>
        <p:nvSpPr>
          <p:cNvPr id="3" name="TextBox 2"/>
          <p:cNvSpPr txBox="1"/>
          <p:nvPr/>
        </p:nvSpPr>
        <p:spPr>
          <a:xfrm>
            <a:off x="4297680" y="2651760"/>
            <a:ext cx="3474720" cy="1828800"/>
          </a:xfrm>
          <a:prstGeom prst="rect">
            <a:avLst/>
          </a:prstGeom>
          <a:noFill/>
        </p:spPr>
        <p:txBody>
          <a:bodyPr wrap="square" anchor="ctr">
            <a:spAutoFit/>
          </a:bodyPr>
          <a:lstStyle/>
          <a:p>
            <a:pPr algn="ctr"/>
            <a:r>
              <a:rPr sz="7200" b="1">
                <a:solidFill>
                  <a:srgbClr val="1F2937"/>
                </a:solidFill>
                <a:latin typeface="Helvetica"/>
              </a:rPr>
              <a:t>wax</a:t>
            </a:r>
          </a:p>
        </p:txBody>
      </p:sp>
      <p:sp>
        <p:nvSpPr>
          <p:cNvPr id="4" name="TextBox 3"/>
          <p:cNvSpPr txBox="1"/>
          <p:nvPr/>
        </p:nvSpPr>
        <p:spPr>
          <a:xfrm>
            <a:off x="7955280" y="2651760"/>
            <a:ext cx="3474720" cy="1828800"/>
          </a:xfrm>
          <a:prstGeom prst="rect">
            <a:avLst/>
          </a:prstGeom>
          <a:noFill/>
        </p:spPr>
        <p:txBody>
          <a:bodyPr wrap="square" anchor="ctr">
            <a:spAutoFit/>
          </a:bodyPr>
          <a:lstStyle/>
          <a:p>
            <a:pPr algn="ctr"/>
            <a:r>
              <a:rPr sz="7200" b="1">
                <a:solidFill>
                  <a:srgbClr val="1F2937"/>
                </a:solidFill>
                <a:latin typeface="Helvetica"/>
              </a:rPr>
              <a:t>Dan</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S</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am</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Sam</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m</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an</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man</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h</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as</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has</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s</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at</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sat</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t</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ax</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tax</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48640" y="1097280"/>
            <a:ext cx="11094415" cy="1143000"/>
          </a:xfrm>
          <a:prstGeom prst="rect">
            <a:avLst/>
          </a:prstGeom>
          <a:noFill/>
        </p:spPr>
        <p:txBody>
          <a:bodyPr wrap="square" anchor="ctr">
            <a:spAutoFit/>
          </a:bodyPr>
          <a:lstStyle/>
          <a:p>
            <a:pPr algn="ctr"/>
            <a:r>
              <a:rPr sz="5400" b="1">
                <a:solidFill>
                  <a:srgbClr val="1F2937"/>
                </a:solidFill>
                <a:latin typeface="Helvetica"/>
              </a:rPr>
              <a:t>Sam    tax    am    Sam</a:t>
            </a:r>
          </a:p>
        </p:txBody>
      </p:sp>
      <p:sp>
        <p:nvSpPr>
          <p:cNvPr id="3" name="TextBox 2"/>
          <p:cNvSpPr txBox="1"/>
          <p:nvPr/>
        </p:nvSpPr>
        <p:spPr>
          <a:xfrm>
            <a:off x="548640" y="2331720"/>
            <a:ext cx="11094415" cy="1143000"/>
          </a:xfrm>
          <a:prstGeom prst="rect">
            <a:avLst/>
          </a:prstGeom>
          <a:noFill/>
        </p:spPr>
        <p:txBody>
          <a:bodyPr wrap="square" anchor="ctr">
            <a:spAutoFit/>
          </a:bodyPr>
          <a:lstStyle/>
          <a:p>
            <a:pPr algn="ctr"/>
            <a:r>
              <a:rPr sz="5400" b="1">
                <a:solidFill>
                  <a:srgbClr val="1F2937"/>
                </a:solidFill>
                <a:latin typeface="Helvetica"/>
              </a:rPr>
              <a:t>an    man    as    has</a:t>
            </a:r>
          </a:p>
        </p:txBody>
      </p:sp>
      <p:sp>
        <p:nvSpPr>
          <p:cNvPr id="4" name="TextBox 3"/>
          <p:cNvSpPr txBox="1"/>
          <p:nvPr/>
        </p:nvSpPr>
        <p:spPr>
          <a:xfrm>
            <a:off x="548640" y="3566160"/>
            <a:ext cx="11094415" cy="1143000"/>
          </a:xfrm>
          <a:prstGeom prst="rect">
            <a:avLst/>
          </a:prstGeom>
          <a:noFill/>
        </p:spPr>
        <p:txBody>
          <a:bodyPr wrap="square" anchor="ctr">
            <a:spAutoFit/>
          </a:bodyPr>
          <a:lstStyle/>
          <a:p>
            <a:pPr algn="ctr"/>
            <a:r>
              <a:rPr sz="5400" b="1">
                <a:solidFill>
                  <a:srgbClr val="1F2937"/>
                </a:solidFill>
                <a:latin typeface="Helvetica"/>
              </a:rPr>
              <a:t>at    sat    ax    tax</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48640" y="1097280"/>
            <a:ext cx="11094415" cy="1143000"/>
          </a:xfrm>
          <a:prstGeom prst="rect">
            <a:avLst/>
          </a:prstGeom>
          <a:noFill/>
        </p:spPr>
        <p:txBody>
          <a:bodyPr wrap="square" anchor="ctr">
            <a:spAutoFit/>
          </a:bodyPr>
          <a:lstStyle/>
          <a:p>
            <a:pPr algn="ctr"/>
            <a:r>
              <a:rPr sz="5400" b="1">
                <a:solidFill>
                  <a:srgbClr val="1F2937"/>
                </a:solidFill>
                <a:latin typeface="Helvetica"/>
              </a:rPr>
              <a:t>dad    wax    Dan</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48640" y="2194560"/>
            <a:ext cx="11094415" cy="2560320"/>
          </a:xfrm>
          <a:prstGeom prst="rect">
            <a:avLst/>
          </a:prstGeom>
          <a:noFill/>
        </p:spPr>
        <p:txBody>
          <a:bodyPr wrap="square" anchor="ctr">
            <a:spAutoFit/>
          </a:bodyPr>
          <a:lstStyle/>
          <a:p>
            <a:pPr algn="ctr"/>
            <a:r>
              <a:rPr sz="4400" b="1">
                <a:solidFill>
                  <a:srgbClr val="1F2937"/>
                </a:solidFill>
                <a:latin typeface="Helvetica"/>
              </a:rPr>
              <a:t>Sam has an ax.</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