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Grade 2, day 4 of 76. 28.4 minutes.</a:t>
            </a:r>
          </a:p>
          <a:p>
            <a:r>
              <a:t>Segments today: WARM-UP, SOUND, BUILD, COLUMN, SHOW ME, DICTATION, SENTENCES, CLOSE</a:t>
            </a:r>
          </a:p>
          <a:p>
            <a:r>
              <a:t>The talk on every slide is in these notes. SAY lines are read as written — they are the routines, and a routine whose wording drifts is one the children have to re-learn. NOTE lines are for you only.</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SAY: We have a new sound today. It is written d. Before we read it, we are going to make it.</a:t>
            </a:r>
          </a:p>
          <a:p>
            <a:r>
              <a:t>SAY: Watch my mouth. Do not say anything yet — just watch.</a:t>
            </a:r>
          </a:p>
          <a:p>
            <a:r>
              <a:t>DO: Make the sound three times, slowly, exaggerated. Say nothing else. Let them watch your alveolar position.</a:t>
            </a:r>
          </a:p>
          <a:p>
            <a:r>
              <a:t>SAY: What did you notice about my mouth?</a:t>
            </a:r>
          </a:p>
          <a:p>
            <a:r>
              <a:t>NOTE: Take two or three answers. Steer toward the moving part — lips, tongue, teeth, air, voice. Do not correct wrong noticing; ask another child.</a:t>
            </a:r>
          </a:p>
          <a:p>
            <a:r>
              <a:t>SAY: Tongue tip on the ridge behind your top teeth, same as /t/. Voice ON — /d/.</a:t>
            </a:r>
          </a:p>
          <a:p>
            <a:r>
              <a:t>SAY: Now you check it on yourself. Hand on your throat: /d/ buzzes, /t/ does not.</a:t>
            </a:r>
          </a:p>
          <a:p>
            <a:r>
              <a:t>DO: Every child does the check. Walk the room. You are looking for the check being DONE, not for the sound being perfect yet.</a:t>
            </a:r>
          </a:p>
          <a:p>
            <a:r>
              <a:t>SAY: Say it with me. /d/ … /d/ … /d/.</a:t>
            </a:r>
          </a:p>
          <a:p>
            <a:r>
              <a:t>NOTE: Individual turns from four or five children, chosen so you hear the ones you are worried about. Give feedback on the MOUTH, not on the sound: 'your teeth were not on your lip' beats 'that was not quite right.'</a:t>
            </a:r>
          </a:p>
          <a:p>
            <a:r>
              <a:t>NOTE: Watch for: /t/.</a:t>
            </a:r>
          </a:p>
          <a:p>
            <a:r>
              <a:t>NOTE: This sound does not exist in Urdu. For those children it is a new physical skill, not a reminder. Expect it to take days, and do not let the column start until the mouth can make it.</a:t>
            </a:r>
          </a:p>
          <a:p>
            <a:r>
              <a:t>SAY: One more sound you will see today: /w/, written w. Push your lips out into a tight little circle, like blowing out a candle, then open them into the next sound — w.</a:t>
            </a:r>
          </a:p>
          <a:p>
            <a:r>
              <a:t>NOTE: Quick introduction only — /w/ gets its full lesson in a day or two. Today the children just need it in the mouth before they meet it in the column.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a … d … then ad.</a:t>
            </a:r>
          </a:p>
          <a:p>
            <a:r>
              <a:t>SAY: a … then d … put them together: ad.</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d … ad … then dad.</a:t>
            </a:r>
          </a:p>
          <a:p>
            <a:r>
              <a:t>SAY: d … then ad … put them together: dad.</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w … ax … then wax.</a:t>
            </a:r>
          </a:p>
          <a:p>
            <a:r>
              <a:t>SAY: w … then ax … put them together: wax.</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D … an … then Dan.</a:t>
            </a:r>
          </a:p>
          <a:p>
            <a:r>
              <a:t>SAY: D … then an … put them together: Dan.</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One click per row.</a:t>
            </a:r>
          </a:p>
          <a:p>
            <a:r>
              <a:t>SAY: Down the first column. My pointer, your voice.</a:t>
            </a:r>
          </a:p>
          <a:p>
            <a:r>
              <a:t>SAY: Now across the rows.</a:t>
            </a:r>
          </a:p>
          <a:p>
            <a:r>
              <a:t>NOTE: down a column can be recited from memory; across cannot. A child who was strong going down and falls apart going across was reciting. That is what this step is for — the same reason a Qaida is drilled down, then across, then random.</a:t>
            </a:r>
          </a:p>
          <a:p>
            <a:r>
              <a:t>SAY: Now I am going to jump around. Watch the pointer.</a:t>
            </a:r>
          </a:p>
          <a:p>
            <a:r>
              <a:t>NOTE: anything missed here goes on tomorrow's warm-up.</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 click when the class is silent and looking, not before.</a:t>
            </a:r>
          </a:p>
          <a:p>
            <a:r>
              <a:t>SAY: Read it in your head first. Put your finger up when you have it.</a:t>
            </a:r>
          </a:p>
          <a:p>
            <a:r>
              <a:t>NOTE: wait for most fingers before calling on anyone. Silent-first is what makes this reading rather than listening.</a:t>
            </a:r>
          </a:p>
          <a:p>
            <a:r>
              <a:t>SAY: Together: Sam has an ax.</a:t>
            </a:r>
          </a:p>
          <a:p>
            <a:r>
              <a:t>NOTE: then two or three individual readers — never round the class in seating order.</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ONE word per child as they come to you — the queue should not be able to rehearse the next one.</a:t>
            </a:r>
          </a:p>
          <a:p>
            <a:r>
              <a:t>SAY: Before you go, three words, on your own.</a:t>
            </a:r>
          </a:p>
          <a:p>
            <a:r>
              <a:t>NOTE: one child at a time as they line up. Mark 3, 2, or fewer. Two or fewer starts tomorrow's warm-up group. That is the whole reason for recording it — do not skip it, and do not make it public.</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2468880"/>
            <a:ext cx="11094415" cy="1828800"/>
          </a:xfrm>
          <a:prstGeom prst="rect">
            <a:avLst/>
          </a:prstGeom>
          <a:noFill/>
        </p:spPr>
        <p:txBody>
          <a:bodyPr wrap="square" anchor="ctr">
            <a:spAutoFit/>
          </a:bodyPr>
          <a:lstStyle/>
          <a:p>
            <a:pPr algn="ctr"/>
            <a:r>
              <a:rPr sz="4000" b="1">
                <a:solidFill>
                  <a:srgbClr val="1F2937"/>
                </a:solidFill>
                <a:latin typeface="Helvetica"/>
              </a:rPr>
              <a:t>Consonants d, D, w</a:t>
            </a:r>
          </a:p>
        </p:txBody>
      </p:sp>
      <p:sp>
        <p:nvSpPr>
          <p:cNvPr id="3" name="TextBox 2"/>
          <p:cNvSpPr txBox="1"/>
          <p:nvPr/>
        </p:nvSpPr>
        <p:spPr>
          <a:xfrm>
            <a:off x="548640" y="3749039"/>
            <a:ext cx="11094415" cy="1828800"/>
          </a:xfrm>
          <a:prstGeom prst="rect">
            <a:avLst/>
          </a:prstGeom>
          <a:noFill/>
        </p:spPr>
        <p:txBody>
          <a:bodyPr wrap="square" anchor="ctr">
            <a:spAutoFit/>
          </a:bodyPr>
          <a:lstStyle/>
          <a:p>
            <a:pPr algn="ctr"/>
            <a:r>
              <a:rPr sz="1800" b="0">
                <a:solidFill>
                  <a:srgbClr val="9CA3AF"/>
                </a:solidFill>
                <a:latin typeface="Helvetica"/>
              </a:rPr>
              <a:t>Alpha-Phonics Lesson 4  ·  p.5</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822960"/>
            <a:ext cx="5852160" cy="1645920"/>
          </a:xfrm>
          <a:prstGeom prst="rect">
            <a:avLst/>
          </a:prstGeom>
          <a:noFill/>
        </p:spPr>
        <p:txBody>
          <a:bodyPr wrap="square" anchor="ctr">
            <a:spAutoFit/>
          </a:bodyPr>
          <a:lstStyle/>
          <a:p>
            <a:pPr algn="l"/>
            <a:r>
              <a:rPr sz="12000" b="1">
                <a:solidFill>
                  <a:srgbClr val="C2410E"/>
                </a:solidFill>
                <a:latin typeface="Helvetica"/>
              </a:rPr>
              <a:t>/d/</a:t>
            </a:r>
          </a:p>
        </p:txBody>
      </p:sp>
      <p:sp>
        <p:nvSpPr>
          <p:cNvPr id="3" name="TextBox 2"/>
          <p:cNvSpPr txBox="1"/>
          <p:nvPr/>
        </p:nvSpPr>
        <p:spPr>
          <a:xfrm>
            <a:off x="640080" y="2468880"/>
            <a:ext cx="5852160" cy="822960"/>
          </a:xfrm>
          <a:prstGeom prst="rect">
            <a:avLst/>
          </a:prstGeom>
          <a:noFill/>
        </p:spPr>
        <p:txBody>
          <a:bodyPr wrap="square" anchor="ctr">
            <a:spAutoFit/>
          </a:bodyPr>
          <a:lstStyle/>
          <a:p>
            <a:pPr algn="l"/>
            <a:r>
              <a:rPr sz="3400" b="0">
                <a:solidFill>
                  <a:srgbClr val="1F2937"/>
                </a:solidFill>
                <a:latin typeface="Helvetica"/>
              </a:rPr>
              <a:t>written  d</a:t>
            </a:r>
          </a:p>
        </p:txBody>
      </p:sp>
      <p:sp>
        <p:nvSpPr>
          <p:cNvPr id="4" name="TextBox 3"/>
          <p:cNvSpPr txBox="1"/>
          <p:nvPr/>
        </p:nvSpPr>
        <p:spPr>
          <a:xfrm>
            <a:off x="640080" y="3383280"/>
            <a:ext cx="5852160" cy="2011680"/>
          </a:xfrm>
          <a:prstGeom prst="rect">
            <a:avLst/>
          </a:prstGeom>
          <a:noFill/>
        </p:spPr>
        <p:txBody>
          <a:bodyPr wrap="square" anchor="ctr">
            <a:spAutoFit/>
          </a:bodyPr>
          <a:lstStyle/>
          <a:p>
            <a:pPr algn="l"/>
            <a:r>
              <a:rPr sz="2000" b="0">
                <a:solidFill>
                  <a:srgbClr val="1F2937"/>
                </a:solidFill>
                <a:latin typeface="Helvetica"/>
              </a:rPr>
              <a:t>Tongue tip on the ridge behind your top teeth, same as /t/. Voice ON — /d/.</a:t>
            </a:r>
          </a:p>
        </p:txBody>
      </p:sp>
      <p:pic>
        <p:nvPicPr>
          <p:cNvPr id="5" name="Picture 4" descr="d_alveolar.png"/>
          <p:cNvPicPr>
            <a:picLocks noChangeAspect="1"/>
          </p:cNvPicPr>
          <p:nvPr/>
        </p:nvPicPr>
        <p:blipFill>
          <a:blip r:embed="rId2"/>
          <a:stretch>
            <a:fillRect/>
          </a:stretch>
        </p:blipFill>
        <p:spPr>
          <a:xfrm>
            <a:off x="6949440" y="457200"/>
            <a:ext cx="4524815" cy="5852160"/>
          </a:xfrm>
          <a:prstGeom prst="rect">
            <a:avLst/>
          </a:prstGeom>
        </p:spPr>
      </p:pic>
      <p:sp>
        <p:nvSpPr>
          <p:cNvPr id="6" name="TextBox 5"/>
          <p:cNvSpPr txBox="1"/>
          <p:nvPr/>
        </p:nvSpPr>
        <p:spPr>
          <a:xfrm>
            <a:off x="640080" y="5212080"/>
            <a:ext cx="5852160" cy="1280160"/>
          </a:xfrm>
          <a:prstGeom prst="rect">
            <a:avLst/>
          </a:prstGeom>
          <a:noFill/>
        </p:spPr>
        <p:txBody>
          <a:bodyPr wrap="square" anchor="ctr">
            <a:spAutoFit/>
          </a:bodyPr>
          <a:lstStyle/>
          <a:p>
            <a:pPr algn="l"/>
            <a:r>
              <a:rPr sz="1600" b="0">
                <a:solidFill>
                  <a:srgbClr val="9CA3AF"/>
                </a:solidFill>
                <a:latin typeface="Helvetica"/>
              </a:rPr>
              <a:t>CHECK: Hand on your throat: /d/ buzzes, /t/ does not.</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a</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d</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ad</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d</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ad</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dad</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w</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ax</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wax</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D</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an</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Dan</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1097280"/>
            <a:ext cx="11094415" cy="1143000"/>
          </a:xfrm>
          <a:prstGeom prst="rect">
            <a:avLst/>
          </a:prstGeom>
          <a:noFill/>
        </p:spPr>
        <p:txBody>
          <a:bodyPr wrap="square" anchor="ctr">
            <a:spAutoFit/>
          </a:bodyPr>
          <a:lstStyle/>
          <a:p>
            <a:pPr algn="ctr"/>
            <a:r>
              <a:rPr sz="5400" b="1">
                <a:solidFill>
                  <a:srgbClr val="1F2937"/>
                </a:solidFill>
                <a:latin typeface="Helvetica"/>
              </a:rPr>
              <a:t>am    an    as    at</a:t>
            </a:r>
          </a:p>
        </p:txBody>
      </p:sp>
      <p:sp>
        <p:nvSpPr>
          <p:cNvPr id="3" name="TextBox 2"/>
          <p:cNvSpPr txBox="1"/>
          <p:nvPr/>
        </p:nvSpPr>
        <p:spPr>
          <a:xfrm>
            <a:off x="548640" y="2331720"/>
            <a:ext cx="11094415" cy="1143000"/>
          </a:xfrm>
          <a:prstGeom prst="rect">
            <a:avLst/>
          </a:prstGeom>
          <a:noFill/>
        </p:spPr>
        <p:txBody>
          <a:bodyPr wrap="square" anchor="ctr">
            <a:spAutoFit/>
          </a:bodyPr>
          <a:lstStyle/>
          <a:p>
            <a:pPr algn="ctr"/>
            <a:r>
              <a:rPr sz="5400" b="1">
                <a:solidFill>
                  <a:srgbClr val="1F2937"/>
                </a:solidFill>
                <a:latin typeface="Helvetica"/>
              </a:rPr>
              <a:t>ax    dad    wax    Dan</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2194560"/>
            <a:ext cx="11094415" cy="2560320"/>
          </a:xfrm>
          <a:prstGeom prst="rect">
            <a:avLst/>
          </a:prstGeom>
          <a:noFill/>
        </p:spPr>
        <p:txBody>
          <a:bodyPr wrap="square" anchor="ctr">
            <a:spAutoFit/>
          </a:bodyPr>
          <a:lstStyle/>
          <a:p>
            <a:pPr algn="ctr"/>
            <a:r>
              <a:rPr sz="4400" b="1">
                <a:solidFill>
                  <a:srgbClr val="1F2937"/>
                </a:solidFill>
                <a:latin typeface="Helvetica"/>
              </a:rPr>
              <a:t>Sam has an ax.</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2651760"/>
            <a:ext cx="3474720" cy="1828800"/>
          </a:xfrm>
          <a:prstGeom prst="rect">
            <a:avLst/>
          </a:prstGeom>
          <a:noFill/>
        </p:spPr>
        <p:txBody>
          <a:bodyPr wrap="square" anchor="ctr">
            <a:spAutoFit/>
          </a:bodyPr>
          <a:lstStyle/>
          <a:p>
            <a:pPr algn="ctr"/>
            <a:r>
              <a:rPr sz="7200" b="1">
                <a:solidFill>
                  <a:srgbClr val="1F2937"/>
                </a:solidFill>
                <a:latin typeface="Helvetica"/>
              </a:rPr>
              <a:t>dad</a:t>
            </a:r>
          </a:p>
        </p:txBody>
      </p:sp>
      <p:sp>
        <p:nvSpPr>
          <p:cNvPr id="3" name="TextBox 2"/>
          <p:cNvSpPr txBox="1"/>
          <p:nvPr/>
        </p:nvSpPr>
        <p:spPr>
          <a:xfrm>
            <a:off x="4297680" y="2651760"/>
            <a:ext cx="3474720" cy="1828800"/>
          </a:xfrm>
          <a:prstGeom prst="rect">
            <a:avLst/>
          </a:prstGeom>
          <a:noFill/>
        </p:spPr>
        <p:txBody>
          <a:bodyPr wrap="square" anchor="ctr">
            <a:spAutoFit/>
          </a:bodyPr>
          <a:lstStyle/>
          <a:p>
            <a:pPr algn="ctr"/>
            <a:r>
              <a:rPr sz="7200" b="1">
                <a:solidFill>
                  <a:srgbClr val="1F2937"/>
                </a:solidFill>
                <a:latin typeface="Helvetica"/>
              </a:rPr>
              <a:t>wax</a:t>
            </a:r>
          </a:p>
        </p:txBody>
      </p:sp>
      <p:sp>
        <p:nvSpPr>
          <p:cNvPr id="4" name="TextBox 3"/>
          <p:cNvSpPr txBox="1"/>
          <p:nvPr/>
        </p:nvSpPr>
        <p:spPr>
          <a:xfrm>
            <a:off x="7955280" y="2651760"/>
            <a:ext cx="3474720" cy="1828800"/>
          </a:xfrm>
          <a:prstGeom prst="rect">
            <a:avLst/>
          </a:prstGeom>
          <a:noFill/>
        </p:spPr>
        <p:txBody>
          <a:bodyPr wrap="square" anchor="ctr">
            <a:spAutoFit/>
          </a:bodyPr>
          <a:lstStyle/>
          <a:p>
            <a:pPr algn="ctr"/>
            <a:r>
              <a:rPr sz="7200" b="1">
                <a:solidFill>
                  <a:srgbClr val="1F2937"/>
                </a:solidFill>
                <a:latin typeface="Helvetica"/>
              </a:rPr>
              <a:t>Dan</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