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2, day 16 of 76. 29.6 minutes.</a:t>
            </a:r>
          </a:p>
          <a:p>
            <a:r>
              <a:t>Segments today: WARM-UP, SOUND, BUILD, COLUMN, SHOW ME, DICTATION,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SAY: We have a new sound today. It is the sound we call short a. Before we read it, we are going to make it.</a:t>
            </a:r>
          </a:p>
          <a:p>
            <a:r>
              <a:t>SAY: Watch my mouth. Do not say anything yet — just watch.</a:t>
            </a:r>
          </a:p>
          <a:p>
            <a:r>
              <a:t>DO: Make the sound three times, slowly, exaggerated. Say nothing else. Let them watch your front low position.</a:t>
            </a:r>
          </a:p>
          <a:p>
            <a:r>
              <a:t>SAY: What did you notice about my mouth?</a:t>
            </a:r>
          </a:p>
          <a:p>
            <a:r>
              <a:t>NOTE: Take two or three answers. Steer toward the moving part — lips, tongue, teeth, air, voice. Do not correct wrong noticing; ask another child.</a:t>
            </a:r>
          </a:p>
          <a:p>
            <a:r>
              <a:t>SAY: Open your mouth WIDE and pull your lips back like a big smile. Tongue low and forward — /a/, as in 'cat'.</a:t>
            </a:r>
          </a:p>
          <a:p>
            <a:r>
              <a:t>SAY: Now you check it on yourself. Hand under your chin: this is the one where your jaw drops the most. Mirror: widest smile of the five.</a:t>
            </a:r>
          </a:p>
          <a:p>
            <a:r>
              <a:t>DO: Every child does the check. Walk the room. You are looking for the check being DONE, not for the sound being perfect yet.</a:t>
            </a:r>
          </a:p>
          <a:p>
            <a:r>
              <a:t>SAY: Say it with me. /æ/ … /æ/ … /æ/.</a:t>
            </a:r>
          </a:p>
          <a:p>
            <a:r>
              <a:t>NOTE: Individual turns from four or five children, chosen so you hear the ones you are worried about. Give feedback on the MOUTH, not on the sound: 'your teeth were not on your lip' beats 'that was not quite right.'</a:t>
            </a:r>
          </a:p>
          <a:p>
            <a:r>
              <a:t>NOTE: Watch for: /ɛ/ (short e). The two are neighbours; the jaw is the difference.</a:t>
            </a:r>
          </a:p>
          <a:p>
            <a:r>
              <a:t>NOTE: This sound does not exist in Arabic, Somali, Urdu. For those children it is a new physical skill, not a reminder. Expect it to take days, and do not let the column start until the mouth can make it.</a:t>
            </a:r>
          </a:p>
          <a:p>
            <a:r>
              <a:t>SAY: One more sound you will see today: /ɛ/, written short e. Mouth open about half as wide as for short a. Lips still spread. Tongue in the middle — /e/, as in 'bed'.</a:t>
            </a:r>
          </a:p>
          <a:p>
            <a:r>
              <a:t>NOTE: Quick introduction only — /ɛ/ gets its full lesson in a day or two. Today the children just need it in the mouth before they meet it in the column.</a:t>
            </a:r>
          </a:p>
          <a:p>
            <a:r>
              <a:t>SAY: One more sound you will see today: /ɪ/, written short i. Mouth barely open. Lips spread. Tongue high and forward, but relaxed — /i/, as in 'sit'.</a:t>
            </a:r>
          </a:p>
          <a:p>
            <a:r>
              <a:t>NOTE: Quick introduction only — /ɪ/ gets its full lesson in a day or two. Today the children just need it in the mouth before they meet it in the column.</a:t>
            </a:r>
          </a:p>
          <a:p>
            <a:r>
              <a:t>SAY: One more sound you will see today: /ɒ/, written short o. Open wide like short a, but now pull your tongue BACK and let your lips go round — /o/, as in 'hot'.</a:t>
            </a:r>
          </a:p>
          <a:p>
            <a:r>
              <a:t>NOTE: Quick introduction only — /ɒ/ gets its full lesson in a day or two. Today the children just need it in the mouth before they meet it in the column.</a:t>
            </a:r>
          </a:p>
          <a:p>
            <a:r>
              <a:t>SAY: One more sound you will see today: /ʌ/, written short u. Mouth relaxed and half open. Do nothing with your lips at all — no smile, no rounding. Tongue flat in the middle — /u/, as in 'cup'.</a:t>
            </a:r>
          </a:p>
          <a:p>
            <a:r>
              <a:t>NOTE: Quick introduction only — /ʌ/ gets its full lesson in a day or two. Today the children just need it in the mouth before they meet it in the column.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Short vowels a, e, i, o, u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15  ·  p.22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822960"/>
            <a:ext cx="5852160" cy="1645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2000" b="1">
                <a:solidFill>
                  <a:srgbClr val="C2410E"/>
                </a:solidFill>
                <a:latin typeface="Helvetica"/>
              </a:rPr>
              <a:t>/æ/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2468880"/>
            <a:ext cx="5852160" cy="8229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3400" b="0">
                <a:solidFill>
                  <a:srgbClr val="1F2937"/>
                </a:solidFill>
                <a:latin typeface="Helvetica"/>
              </a:rPr>
              <a:t>written  short 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3383280"/>
            <a:ext cx="5852160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000" b="0">
                <a:solidFill>
                  <a:srgbClr val="1F2937"/>
                </a:solidFill>
                <a:latin typeface="Helvetica"/>
              </a:rPr>
              <a:t>Open your mouth WIDE and pull your lips back like a big smile. Tongue low and forward — /a/, as in 'cat'.</a:t>
            </a:r>
          </a:p>
        </p:txBody>
      </p:sp>
      <p:pic>
        <p:nvPicPr>
          <p:cNvPr id="5" name="Picture 4" descr="shorta_front-low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9440" y="457200"/>
            <a:ext cx="4524815" cy="585216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5212080"/>
            <a:ext cx="5852160" cy="12801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600" b="0">
                <a:solidFill>
                  <a:srgbClr val="9CA3AF"/>
                </a:solidFill>
                <a:latin typeface="Helvetica"/>
              </a:rPr>
              <a:t>CHECK: Hand under your chin: this is the one where your jaw drops the most. Mirror: widest smile of the five.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bad    bed    bag    beg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hat    hen    pan    pen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sat    set    Nat    net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ban    Ben    bat    bet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pat    pet    pack    peck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dad    deck    tack    Ted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hack    ham    hem    Dan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den    lag    leg    lack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let    ran    red    bid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big    hit    pin    sit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nit    bin    bit    pit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pick    did    tick    him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din    lip    lick    rib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Bob    bud    bog    bug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hot    hut    pop    pun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luck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rob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rub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