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10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0.xml"/></Relationships>
</file>

<file path=ppt/notesSlides/_rels/notesSlide1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1.xml"/></Relationships>
</file>

<file path=ppt/notesSlides/_rels/notesSlide1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1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1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Grade 2, day 73 of 76. 30.4 minutes.</a:t>
            </a:r>
          </a:p>
          <a:p>
            <a:r>
              <a:t>Segments today: WARM-UP, SOUND, BUILD, COLUMN, SHOW ME, DICTATION, SENTENCES, CLOSE</a:t>
            </a:r>
          </a:p>
          <a:p>
            <a:r>
              <a:t>The talk on every slide is in these notes. SAY lines are read as written — they are the routines, and a routine whose wording drifts is one the children have to re-learn. NOTE lines are for you only.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Jeff went to the train station to pick up Kate.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Did you see Gail's picture on the table?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Betty had a crucial question for the teacher.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"Thank you for being so patient," said Dad.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Click ONE word per child as they come to you — the queue should not be able to rehearse the next one.</a:t>
            </a:r>
          </a:p>
          <a:p>
            <a:r>
              <a:t>SAY: Before you go, three words, on your own.</a:t>
            </a:r>
          </a:p>
          <a:p>
            <a:r>
              <a:t>NOTE: one child at a time as they line up. Mark 3, 2, or fewer. Two or fewer starts tomorrow's warm-up group. That is the whole reason for recording it — do not skip it, and do not make it public.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SAY: We have a new sound today. It is written s in 'measure'. Before we read it, we are going to make it.</a:t>
            </a:r>
          </a:p>
          <a:p>
            <a:r>
              <a:t>SAY: Watch my mouth. Do not say anything yet — just watch.</a:t>
            </a:r>
          </a:p>
          <a:p>
            <a:r>
              <a:t>DO: Make the sound three times, slowly, exaggerated. Say nothing else. Let them watch your postalveolar position.</a:t>
            </a:r>
          </a:p>
          <a:p>
            <a:r>
              <a:t>SAY: What did you notice about my mouth?</a:t>
            </a:r>
          </a:p>
          <a:p>
            <a:r>
              <a:t>NOTE: Take two or three answers. Steer toward the moving part — lips, tongue, teeth, air, voice. Do not correct wrong noticing; ask another child.</a:t>
            </a:r>
          </a:p>
          <a:p>
            <a:r>
              <a:t>SAY: The same mouth as sh, with your voice ON. It is the sound in the middle of 'measure' and 'treasure'.</a:t>
            </a:r>
          </a:p>
          <a:p>
            <a:r>
              <a:t>SAY: Now you check it on yourself. Hand on your throat: this one buzzes, sh does not.</a:t>
            </a:r>
          </a:p>
          <a:p>
            <a:r>
              <a:t>DO: Every child does the check. Walk the room. You are looking for the check being DONE, not for the sound being perfect yet.</a:t>
            </a:r>
          </a:p>
          <a:p>
            <a:r>
              <a:t>SAY: Say it with me. /ʒ/ … /ʒ/ … /ʒ/.</a:t>
            </a:r>
          </a:p>
          <a:p>
            <a:r>
              <a:t>NOTE: Individual turns from four or five children, chosen so you hear the ones you are worried about. Give feedback on the MOUTH, not on the sound: 'your teeth were not on your lip' beats 'that was not quite right.'</a:t>
            </a:r>
          </a:p>
          <a:p>
            <a:r>
              <a:t>NOTE: Watch for: sh, and /dʒ/ as in 'jam'.</a:t>
            </a:r>
          </a:p>
          <a:p>
            <a:r>
              <a:t>NOTE: This sound does not exist in Somali, Arabic, Urdu. For those children it is a new physical skill, not a reminder. Expect it to take days, and do not let the column start until the mouth can make it.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blank. One click per row.</a:t>
            </a:r>
          </a:p>
          <a:p>
            <a:r>
              <a:t>SAY: Down the first column. My pointer, your voice.</a:t>
            </a:r>
          </a:p>
          <a:p>
            <a:r>
              <a:t>SAY: Now across the rows.</a:t>
            </a:r>
          </a:p>
          <a:p>
            <a:r>
              <a:t>NOTE: down a column can be recited from memory; across cannot. A child who was strong going down and falls apart going across was reciting. That is what this step is for — the same reason a Qaida is drilled down, then across, then random.</a:t>
            </a:r>
          </a:p>
          <a:p>
            <a:r>
              <a:t>SAY: Now I am going to jump around. Watch the pointer.</a:t>
            </a:r>
          </a:p>
          <a:p>
            <a:r>
              <a:t>NOTE: anything missed here goes on tomorrow's warm-up.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The ocean can be ferocious.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The slide starts blank — click when the class is silent and looking, not before.</a:t>
            </a:r>
          </a:p>
          <a:p>
            <a:r>
              <a:t>SAY: Read it in your head first. Put your finger up when you have it.</a:t>
            </a:r>
          </a:p>
          <a:p>
            <a:r>
              <a:t>NOTE: wait for most fingers before calling on anyone. Silent-first is what makes this reading rather than listening.</a:t>
            </a:r>
          </a:p>
          <a:p>
            <a:r>
              <a:t>SAY: Together: Ralph is a musician and won a special prize at the fair.</a:t>
            </a:r>
          </a:p>
          <a:p>
            <a:r>
              <a:t>NOTE: then two or three individual readers — never round the class in seating order.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0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1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3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4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notesSlide" Target="../notesSlides/notesSlide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8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468880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000" b="1">
                <a:solidFill>
                  <a:srgbClr val="1F2937"/>
                </a:solidFill>
                <a:latin typeface="Helvetica"/>
              </a:rPr>
              <a:t>f as ph · sh as ti, ssi, ci, ce, sci, xi, su, ssu; zh as si, su; ch as tu, ti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3749039"/>
            <a:ext cx="11094415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800" b="0">
                <a:solidFill>
                  <a:srgbClr val="9CA3AF"/>
                </a:solidFill>
                <a:latin typeface="Helvetica"/>
              </a:rPr>
              <a:t>Alpha-Phonics Lesson 120, Lesson 121  ·  p.128–129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Jeff went to the train station to pick up Kate.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Did you see Gail's picture on the table?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Betty had a crucial question for the teacher.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"Thank you for being so patient," said Dad.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picture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2976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suggestion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955280" y="2651760"/>
            <a:ext cx="3474720" cy="18288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7200" b="1">
                <a:solidFill>
                  <a:srgbClr val="1F2937"/>
                </a:solidFill>
                <a:latin typeface="Helvetica"/>
              </a:rPr>
              <a:t>tissues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640080" y="822960"/>
            <a:ext cx="5852160" cy="16459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2000" b="1">
                <a:solidFill>
                  <a:srgbClr val="C2410E"/>
                </a:solidFill>
                <a:latin typeface="Helvetica"/>
              </a:rPr>
              <a:t>/ʒ/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640080" y="2468880"/>
            <a:ext cx="5852160" cy="8229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3400" b="0">
                <a:solidFill>
                  <a:srgbClr val="1F2937"/>
                </a:solidFill>
                <a:latin typeface="Helvetica"/>
              </a:rPr>
              <a:t>written  s in 'measure'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40080" y="3383280"/>
            <a:ext cx="5852160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2000" b="0">
                <a:solidFill>
                  <a:srgbClr val="1F2937"/>
                </a:solidFill>
                <a:latin typeface="Helvetica"/>
              </a:rPr>
              <a:t>The same mouth as sh, with your voice ON. It is the sound in the middle of 'measure' and 'treasure'.</a:t>
            </a:r>
          </a:p>
        </p:txBody>
      </p:sp>
      <p:pic>
        <p:nvPicPr>
          <p:cNvPr id="5" name="Picture 4" descr="sinmeasure_postalveola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49440" y="457200"/>
            <a:ext cx="4524815" cy="585216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5212080"/>
            <a:ext cx="5852160" cy="128016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l"/>
            <a:r>
              <a:rPr sz="1600" b="0">
                <a:solidFill>
                  <a:srgbClr val="9CA3AF"/>
                </a:solidFill>
                <a:latin typeface="Helvetica"/>
              </a:rPr>
              <a:t>CHECK: Hand on your throat: this one buzzes, sh does not.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    phone    phantom    photograph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Philip    phony    pharmacy    telegraph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photo    pharmacist    telephone    Ralph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phonics    Philadelphia    graphic    graph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Phoenix    philosopher    emphasis    phase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philosophy    emphatic    phrase    pharmacist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emphasis    emphatic    ssi    nation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patient    fission    racial    station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patience    mission    facial    ration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action    admission    special    lotion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fraction    session    crucial    motion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traction    musician    notion    ocean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109728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atrocious    obnoxious    sure    Issue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548640" y="233172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ferocious    Insure    tissue    conscious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48640" y="3566160"/>
            <a:ext cx="11094415" cy="11430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F2937"/>
                </a:solidFill>
                <a:latin typeface="Helvetica"/>
              </a:rPr>
              <a:t>assure    conscience    fissure    Continued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The ocean can be ferocious.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548640" y="2194560"/>
            <a:ext cx="11094415" cy="256032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F2937"/>
                </a:solidFill>
                <a:latin typeface="Helvetica"/>
              </a:rPr>
              <a:t>Ralph is a musician and won a special prize at the fair.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