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Grade K, day 2 of 184. 25.0 minutes.</a:t>
            </a:r>
          </a:p>
          <a:p>
            <a:r>
              <a:t>Segments today: WARM-UP, SOUND, BUILD, COLUMN, SHOW ME</a:t>
            </a:r>
          </a:p>
          <a:p>
            <a:r>
              <a:t>The talk on every slide is in these notes. SAY lines are read as written — they are the routines, and a routine whose wording drifts is one the children have to re-learn. NOTE lines are for you only.</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SAY: We have a new sound today. It is written t. Before we read it, we are going to make it.</a:t>
            </a:r>
          </a:p>
          <a:p>
            <a:r>
              <a:t>SAY: Watch my mouth. Do not say anything yet — just watch.</a:t>
            </a:r>
          </a:p>
          <a:p>
            <a:r>
              <a:t>DO: Make the sound three times, slowly, exaggerated. Say nothing else. Let them watch your alveolar position.</a:t>
            </a:r>
          </a:p>
          <a:p>
            <a:r>
              <a:t>SAY: What did you notice about my mouth?</a:t>
            </a:r>
          </a:p>
          <a:p>
            <a:r>
              <a:t>NOTE: Take two or three answers. Steer toward the moving part — lips, tongue, teeth, air, voice. Do not correct wrong noticing; ask another child.</a:t>
            </a:r>
          </a:p>
          <a:p>
            <a:r>
              <a:t>SAY: Put the tip of your tongue on the bumpy ridge just behind your top teeth. Hold the air. Now let it go — /t/. Voice off.</a:t>
            </a:r>
          </a:p>
          <a:p>
            <a:r>
              <a:t>SAY: Now you check it on yourself. Hand in front of your mouth — a small puff. Hand on your throat — still.</a:t>
            </a:r>
          </a:p>
          <a:p>
            <a:r>
              <a:t>DO: Every child does the check. Walk the room. You are looking for the check being DONE, not for the sound being perfect yet.</a:t>
            </a:r>
          </a:p>
          <a:p>
            <a:r>
              <a:t>SAY: Say it with me. /t/ … /t/ … /t/.</a:t>
            </a:r>
          </a:p>
          <a:p>
            <a:r>
              <a:t>NOTE: Individual turns from four or five children, chosen so you hear the ones you are worried about. Give feedback on the MOUTH, not on the sound: 'your teeth were not on your lip' beats 'that was not quite right.'</a:t>
            </a:r>
          </a:p>
          <a:p>
            <a:r>
              <a:t>NOTE: Watch for: /d/, and for Urdu speakers a tongue placed on the teeth instead of the ridge.</a:t>
            </a:r>
          </a:p>
          <a:p>
            <a:r>
              <a:t>NOTE: This sound does not exist in Urdu. For those children it is a new physical skill, not a reminder. Expect it to take days, and do not let the column start until the mouth can make it.</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a … m … then am.</a:t>
            </a:r>
          </a:p>
          <a:p>
            <a:r>
              <a:t>SAY: a … then m … put them together: am.</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a … n … then an.</a:t>
            </a:r>
          </a:p>
          <a:p>
            <a:r>
              <a:t>SAY: a … then n … put them together: an.</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a … s … then as.</a:t>
            </a:r>
          </a:p>
          <a:p>
            <a:r>
              <a:t>SAY: a … then s … put them together: as.</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a … t … then at.</a:t>
            </a:r>
          </a:p>
          <a:p>
            <a:r>
              <a:t>SAY: a … then t … put them together: at.</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a … x … then ax.</a:t>
            </a:r>
          </a:p>
          <a:p>
            <a:r>
              <a:t>SAY: a … then x … put them together: ax.</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48640" y="2468880"/>
            <a:ext cx="11094415" cy="1828800"/>
          </a:xfrm>
          <a:prstGeom prst="rect">
            <a:avLst/>
          </a:prstGeom>
          <a:noFill/>
        </p:spPr>
        <p:txBody>
          <a:bodyPr wrap="square" anchor="ctr">
            <a:spAutoFit/>
          </a:bodyPr>
          <a:lstStyle/>
          <a:p>
            <a:pPr algn="ctr"/>
            <a:r>
              <a:rPr sz="4000" b="1">
                <a:solidFill>
                  <a:srgbClr val="1F2937"/>
                </a:solidFill>
                <a:latin typeface="Helvetica"/>
              </a:rPr>
              <a:t>Short a; consonants m, n, s, t, x</a:t>
            </a:r>
          </a:p>
        </p:txBody>
      </p:sp>
      <p:sp>
        <p:nvSpPr>
          <p:cNvPr id="3" name="TextBox 2"/>
          <p:cNvSpPr txBox="1"/>
          <p:nvPr/>
        </p:nvSpPr>
        <p:spPr>
          <a:xfrm>
            <a:off x="548640" y="3749039"/>
            <a:ext cx="11094415" cy="1828800"/>
          </a:xfrm>
          <a:prstGeom prst="rect">
            <a:avLst/>
          </a:prstGeom>
          <a:noFill/>
        </p:spPr>
        <p:txBody>
          <a:bodyPr wrap="square" anchor="ctr">
            <a:spAutoFit/>
          </a:bodyPr>
          <a:lstStyle/>
          <a:p>
            <a:pPr algn="ctr"/>
            <a:r>
              <a:rPr sz="1800" b="0">
                <a:solidFill>
                  <a:srgbClr val="9CA3AF"/>
                </a:solidFill>
                <a:latin typeface="Helvetica"/>
              </a:rPr>
              <a:t>Alpha-Phonics Lesson 1  ·  p.3</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40080" y="822960"/>
            <a:ext cx="5852160" cy="1645920"/>
          </a:xfrm>
          <a:prstGeom prst="rect">
            <a:avLst/>
          </a:prstGeom>
          <a:noFill/>
        </p:spPr>
        <p:txBody>
          <a:bodyPr wrap="square" anchor="ctr">
            <a:spAutoFit/>
          </a:bodyPr>
          <a:lstStyle/>
          <a:p>
            <a:pPr algn="l"/>
            <a:r>
              <a:rPr sz="12000" b="1">
                <a:solidFill>
                  <a:srgbClr val="C2410E"/>
                </a:solidFill>
                <a:latin typeface="Helvetica"/>
              </a:rPr>
              <a:t>/t/</a:t>
            </a:r>
          </a:p>
        </p:txBody>
      </p:sp>
      <p:sp>
        <p:nvSpPr>
          <p:cNvPr id="3" name="TextBox 2"/>
          <p:cNvSpPr txBox="1"/>
          <p:nvPr/>
        </p:nvSpPr>
        <p:spPr>
          <a:xfrm>
            <a:off x="640080" y="2468880"/>
            <a:ext cx="5852160" cy="822960"/>
          </a:xfrm>
          <a:prstGeom prst="rect">
            <a:avLst/>
          </a:prstGeom>
          <a:noFill/>
        </p:spPr>
        <p:txBody>
          <a:bodyPr wrap="square" anchor="ctr">
            <a:spAutoFit/>
          </a:bodyPr>
          <a:lstStyle/>
          <a:p>
            <a:pPr algn="l"/>
            <a:r>
              <a:rPr sz="3400" b="0">
                <a:solidFill>
                  <a:srgbClr val="1F2937"/>
                </a:solidFill>
                <a:latin typeface="Helvetica"/>
              </a:rPr>
              <a:t>written  t</a:t>
            </a:r>
          </a:p>
        </p:txBody>
      </p:sp>
      <p:sp>
        <p:nvSpPr>
          <p:cNvPr id="4" name="TextBox 3"/>
          <p:cNvSpPr txBox="1"/>
          <p:nvPr/>
        </p:nvSpPr>
        <p:spPr>
          <a:xfrm>
            <a:off x="640080" y="3383280"/>
            <a:ext cx="5852160" cy="2011680"/>
          </a:xfrm>
          <a:prstGeom prst="rect">
            <a:avLst/>
          </a:prstGeom>
          <a:noFill/>
        </p:spPr>
        <p:txBody>
          <a:bodyPr wrap="square" anchor="ctr">
            <a:spAutoFit/>
          </a:bodyPr>
          <a:lstStyle/>
          <a:p>
            <a:pPr algn="l"/>
            <a:r>
              <a:rPr sz="2000" b="0">
                <a:solidFill>
                  <a:srgbClr val="1F2937"/>
                </a:solidFill>
                <a:latin typeface="Helvetica"/>
              </a:rPr>
              <a:t>Put the tip of your tongue on the bumpy ridge just behind your top teeth. Hold the air. Now let it go — /t/. Voice off.</a:t>
            </a:r>
          </a:p>
        </p:txBody>
      </p:sp>
      <p:pic>
        <p:nvPicPr>
          <p:cNvPr id="5" name="Picture 4" descr="t_alveolar.png"/>
          <p:cNvPicPr>
            <a:picLocks noChangeAspect="1"/>
          </p:cNvPicPr>
          <p:nvPr/>
        </p:nvPicPr>
        <p:blipFill>
          <a:blip r:embed="rId2"/>
          <a:stretch>
            <a:fillRect/>
          </a:stretch>
        </p:blipFill>
        <p:spPr>
          <a:xfrm>
            <a:off x="6949440" y="457200"/>
            <a:ext cx="4524815" cy="5852160"/>
          </a:xfrm>
          <a:prstGeom prst="rect">
            <a:avLst/>
          </a:prstGeom>
        </p:spPr>
      </p:pic>
      <p:sp>
        <p:nvSpPr>
          <p:cNvPr id="6" name="TextBox 5"/>
          <p:cNvSpPr txBox="1"/>
          <p:nvPr/>
        </p:nvSpPr>
        <p:spPr>
          <a:xfrm>
            <a:off x="640080" y="5212080"/>
            <a:ext cx="5852160" cy="1280160"/>
          </a:xfrm>
          <a:prstGeom prst="rect">
            <a:avLst/>
          </a:prstGeom>
          <a:noFill/>
        </p:spPr>
        <p:txBody>
          <a:bodyPr wrap="square" anchor="ctr">
            <a:spAutoFit/>
          </a:bodyPr>
          <a:lstStyle/>
          <a:p>
            <a:pPr algn="l"/>
            <a:r>
              <a:rPr sz="1600" b="0">
                <a:solidFill>
                  <a:srgbClr val="9CA3AF"/>
                </a:solidFill>
                <a:latin typeface="Helvetica"/>
              </a:rPr>
              <a:t>CHECK: Hand in front of your mouth — a small puff. Hand on your throat — still.</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5"/>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a</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m</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am</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a</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n</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an</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a</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s</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as</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a</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t</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at</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a</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x</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ax</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