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K, day 50 of 184. 27.6 minutes.</a:t>
            </a:r>
          </a:p>
          <a:p>
            <a:r>
              <a:t>Segments today: WARM-UP, SOUND, BUILD, COLUMN, SHOW ME, DICTATION,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SAY: We have a new sound today. It is written th. Before we read it, we are going to make it.</a:t>
            </a:r>
          </a:p>
          <a:p>
            <a:r>
              <a:t>SAY: Watch my mouth. Do not say anything yet — just watch.</a:t>
            </a:r>
          </a:p>
          <a:p>
            <a:r>
              <a:t>DO: Make the sound three times, slowly, exaggerated. Say nothing else. Let them watch your dental position.</a:t>
            </a:r>
          </a:p>
          <a:p>
            <a:r>
              <a:t>SAY: What did you notice about my mouth?</a:t>
            </a:r>
          </a:p>
          <a:p>
            <a:r>
              <a:t>NOTE: Take two or three answers. Steer toward the moving part — lips, tongue, teeth, air, voice. Do not correct wrong noticing; ask another child.</a:t>
            </a:r>
          </a:p>
          <a:p>
            <a:r>
              <a:t>SAY: Put the tip of your tongue between your teeth — you should be able to see it. Blow air over it — thhh. Voice off.</a:t>
            </a:r>
          </a:p>
          <a:p>
            <a:r>
              <a:t>SAY: Now you check it on yourself. Mirror. If you cannot see the tongue tip, it is not out far enough.</a:t>
            </a:r>
          </a:p>
          <a:p>
            <a:r>
              <a:t>DO: Every child does the check. Walk the room. You are looking for the check being DONE, not for the sound being perfect yet.</a:t>
            </a:r>
          </a:p>
          <a:p>
            <a:r>
              <a:t>SAY: Say it with me. /θ/ … /θ/ … /θ/.</a:t>
            </a:r>
          </a:p>
          <a:p>
            <a:r>
              <a:t>NOTE: Individual turns from four or five children, chosen so you hear the ones you are worried about. Give feedback on the MOUTH, not on the sound: 'your teeth were not on your lip' beats 'that was not quite right.'</a:t>
            </a:r>
          </a:p>
          <a:p>
            <a:r>
              <a:t>NOTE: Watch for: /t/, /s/ and /f/. All three are what a child reaches for when the tongue will not come out.</a:t>
            </a:r>
          </a:p>
          <a:p>
            <a:r>
              <a:t>NOTE: This sound does not exist in Somali, Urdu. For those children it is a new physical skill, not a reminder. Expect it to take days, and do not let the column start until the mouth can make it.</a:t>
            </a:r>
          </a:p>
          <a:p>
            <a:r>
              <a:t>SAY: One more sound you will see today: /ð/, written th. Tongue tip between your teeth, same as the first th. Voice ON — this is the th in 'the' and 'that'.</a:t>
            </a:r>
          </a:p>
          <a:p>
            <a:r>
              <a:t>NOTE: Quick introduction only — /ð/ gets its full lesson in a day or two. Today the children just need it in the mouth before they meet it in the column.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Consonant digraph th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21  ·  p.34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822960"/>
            <a:ext cx="5852160" cy="1645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2000" b="1">
                <a:solidFill>
                  <a:srgbClr val="C2410E"/>
                </a:solidFill>
                <a:latin typeface="Helvetica"/>
              </a:rPr>
              <a:t>/θ/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2468880"/>
            <a:ext cx="5852160" cy="8229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3400" b="0">
                <a:solidFill>
                  <a:srgbClr val="1F2937"/>
                </a:solidFill>
                <a:latin typeface="Helvetica"/>
              </a:rPr>
              <a:t>written  th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3383280"/>
            <a:ext cx="5852160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000" b="0">
                <a:solidFill>
                  <a:srgbClr val="1F2937"/>
                </a:solidFill>
                <a:latin typeface="Helvetica"/>
              </a:rPr>
              <a:t>Put the tip of your tongue between your teeth — you should be able to see it. Blow air over it — thhh. Voice off.</a:t>
            </a:r>
          </a:p>
        </p:txBody>
      </p:sp>
      <p:pic>
        <p:nvPicPr>
          <p:cNvPr id="5" name="Picture 4" descr="th_dental_voiceles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9440" y="457200"/>
            <a:ext cx="4524815" cy="585216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5212080"/>
            <a:ext cx="5852160" cy="12801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600" b="0">
                <a:solidFill>
                  <a:srgbClr val="9CA3AF"/>
                </a:solidFill>
                <a:latin typeface="Helvetica"/>
              </a:rPr>
              <a:t>CHECK: Mirror. If you cannot see the tongue tip, it is not out far enough.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that    than    the    them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then    this    thin    thick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bath    math    path    Beth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Seth    with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Beth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Seth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with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