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Grade K, day 51 of 184. 26.9 minutes.</a:t>
            </a:r>
          </a:p>
          <a:p>
            <a:r>
              <a:t>Segments today: WARM-UP, SOUND, BUILD, COLUMN, SHOW ME, DICTATION, CLOSE</a:t>
            </a:r>
          </a:p>
          <a:p>
            <a:r>
              <a:t>The talk on every slide is in these notes. SAY lines are read as written — they are the routines, and a routine whose wording drifts is one the children have to re-learn. NOTE lines are for you only.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SAY: We have a new sound today. It is written th. Before we read it, we are going to make it.</a:t>
            </a:r>
          </a:p>
          <a:p>
            <a:r>
              <a:t>SAY: Watch my mouth. Do not say anything yet — just watch.</a:t>
            </a:r>
          </a:p>
          <a:p>
            <a:r>
              <a:t>DO: Make the sound three times, slowly, exaggerated. Say nothing else. Let them watch your dental position.</a:t>
            </a:r>
          </a:p>
          <a:p>
            <a:r>
              <a:t>SAY: What did you notice about my mouth?</a:t>
            </a:r>
          </a:p>
          <a:p>
            <a:r>
              <a:t>NOTE: Take two or three answers. Steer toward the moving part — lips, tongue, teeth, air, voice. Do not correct wrong noticing; ask another child.</a:t>
            </a:r>
          </a:p>
          <a:p>
            <a:r>
              <a:t>SAY: Tongue tip between your teeth, same as the first th. Voice ON — this is the th in 'the' and 'that'.</a:t>
            </a:r>
          </a:p>
          <a:p>
            <a:r>
              <a:t>SAY: Now you check it on yourself. Hand on your throat. Say 'thin', then 'this'. The second one buzzes.</a:t>
            </a:r>
          </a:p>
          <a:p>
            <a:r>
              <a:t>DO: Every child does the check. Walk the room. You are looking for the check being DONE, not for the sound being perfect yet.</a:t>
            </a:r>
          </a:p>
          <a:p>
            <a:r>
              <a:t>SAY: Say it with me. /ð/ … /ð/ … /ð/.</a:t>
            </a:r>
          </a:p>
          <a:p>
            <a:r>
              <a:t>NOTE: Individual turns from four or five children, chosen so you hear the ones you are worried about. Give feedback on the MOUTH, not on the sound: 'your teeth were not on your lip' beats 'that was not quite right.'</a:t>
            </a:r>
          </a:p>
          <a:p>
            <a:r>
              <a:t>NOTE: Watch for: /d/ and /z/.</a:t>
            </a:r>
          </a:p>
          <a:p>
            <a:r>
              <a:t>NOTE: This sound does not exist in Somali, Urdu. For those children it is a new physical skill, not a reminder. Expect it to take days, and do not let the column start until the mouth can make it.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Click ONE word per child as they come to you — the queue should not be able to rehearse the next one.</a:t>
            </a:r>
          </a:p>
          <a:p>
            <a:r>
              <a:t>SAY: Before you go, three words, on your own.</a:t>
            </a:r>
          </a:p>
          <a:p>
            <a:r>
              <a:t>NOTE: one child at a time as they line up. Mark 3, 2, or fewer. Two or fewer starts tomorrow's warm-up group. That is the whole reason for recording it — do not skip it, and do not make it public.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Relationship Id="rId3" Type="http://schemas.openxmlformats.org/officeDocument/2006/relationships/notesSlide" Target="../notesSlides/notesSlide2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468880"/>
            <a:ext cx="11094415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000" b="1">
                <a:solidFill>
                  <a:srgbClr val="1F2937"/>
                </a:solidFill>
                <a:latin typeface="Helvetica"/>
              </a:rPr>
              <a:t>Consonant digraph th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3749039"/>
            <a:ext cx="11094415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800" b="0">
                <a:solidFill>
                  <a:srgbClr val="9CA3AF"/>
                </a:solidFill>
                <a:latin typeface="Helvetica"/>
              </a:rPr>
              <a:t>Alpha-Phonics Lesson 21  ·  p.34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822960"/>
            <a:ext cx="5852160" cy="16459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2000" b="1">
                <a:solidFill>
                  <a:srgbClr val="C2410E"/>
                </a:solidFill>
                <a:latin typeface="Helvetica"/>
              </a:rPr>
              <a:t>/ð/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0080" y="2468880"/>
            <a:ext cx="5852160" cy="82296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3400" b="0">
                <a:solidFill>
                  <a:srgbClr val="1F2937"/>
                </a:solidFill>
                <a:latin typeface="Helvetica"/>
              </a:rPr>
              <a:t>written  th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40080" y="3383280"/>
            <a:ext cx="5852160" cy="20116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2000" b="0">
                <a:solidFill>
                  <a:srgbClr val="1F2937"/>
                </a:solidFill>
                <a:latin typeface="Helvetica"/>
              </a:rPr>
              <a:t>Tongue tip between your teeth, same as the first th. Voice ON — this is the th in 'the' and 'that'.</a:t>
            </a:r>
          </a:p>
        </p:txBody>
      </p:sp>
      <p:pic>
        <p:nvPicPr>
          <p:cNvPr id="5" name="Picture 4" descr="th_dental_voic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49440" y="457200"/>
            <a:ext cx="4524815" cy="585216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5212080"/>
            <a:ext cx="5852160" cy="128016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600" b="0">
                <a:solidFill>
                  <a:srgbClr val="9CA3AF"/>
                </a:solidFill>
                <a:latin typeface="Helvetica"/>
              </a:rPr>
              <a:t>CHECK: Hand on your throat. Say 'thin', then 'this'. The second one buzzes.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that    than    the    them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then    this    thin    thick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bath    math    path    Beth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Seth    with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Beth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2976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Seth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9552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with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