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1A1A1A"/>
                </a:solidFill>
                <a:latin typeface="Calibri"/>
              </a:rPr>
              <a:t>Writing — Day 24</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C0392B"/>
                </a:solidFill>
                <a:latin typeface="Calibri"/>
              </a:rPr>
              <a:t>bias</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C0392B"/>
                </a:solidFill>
                <a:latin typeface="Calibri"/>
              </a:rPr>
              <a:t>corroborate</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The test</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“Who said this, and how would my reader check it?”</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3400" b="0" i="0">
                <a:solidFill>
                  <a:srgbClr val="9AA8B6"/>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3400" b="0" i="0">
                <a:solidFill>
                  <a:srgbClr val="9AA8B6"/>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4400" b="1" i="0">
                <a:solidFill>
                  <a:srgbClr val="1F5CA8"/>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3400" b="0" i="0">
                <a:solidFill>
                  <a:srgbClr val="9AA8B6"/>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3400" b="0" i="0">
                <a:solidFill>
                  <a:srgbClr val="9AA8B6"/>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3400" b="0" i="0">
                <a:solidFill>
                  <a:srgbClr val="9AA8B6"/>
                </a:solidFill>
                <a:latin typeface="Calibri"/>
              </a:rPr>
              <a:t>Closure</a:t>
            </a:r>
          </a:p>
        </p:txBody>
      </p:sp>
      <p:sp>
        <p:nvSpPr>
          <p:cNvPr id="9" name="TextBox 8"/>
          <p:cNvSpPr txBox="1"/>
          <p:nvPr/>
        </p:nvSpPr>
        <p:spPr>
          <a:xfrm>
            <a:off x="1280160" y="6172200"/>
            <a:ext cx="9631375" cy="91440"/>
          </a:xfrm>
          <a:prstGeom prst="rect">
            <a:avLst/>
          </a:prstGeom>
          <a:noFill/>
        </p:spPr>
        <p:txBody>
          <a:bodyPr wrap="square">
            <a:spAutoFit/>
          </a:bodyPr>
          <a:lstStyle/>
          <a:p>
            <a:pPr algn="l"/>
            <a:r>
              <a:rPr sz="1800" b="0" i="0">
                <a:solidFill>
                  <a:srgbClr val="8A6D3B"/>
                </a:solidFill>
                <a:latin typeface="Calibri"/>
              </a:rPr>
              <a:t>PRIMARY MWB use   ·   5-6 min</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1A1A1A"/>
                </a:solidFill>
                <a:latin typeface="Calibri"/>
              </a:rPr>
              <a:t>Together</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PRIMARY MWB use</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3400" b="0" i="0">
                <a:solidFill>
                  <a:srgbClr val="9AA8B6"/>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3400" b="0" i="0">
                <a:solidFill>
                  <a:srgbClr val="9AA8B6"/>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3400" b="0" i="0">
                <a:solidFill>
                  <a:srgbClr val="9AA8B6"/>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4400" b="1" i="0">
                <a:solidFill>
                  <a:srgbClr val="1F5CA8"/>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3400" b="0" i="0">
                <a:solidFill>
                  <a:srgbClr val="9AA8B6"/>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3400" b="0" i="0">
                <a:solidFill>
                  <a:srgbClr val="9AA8B6"/>
                </a:solidFill>
                <a:latin typeface="Calibri"/>
              </a:rPr>
              <a:t>Closure</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1A1A1A"/>
                </a:solidFill>
                <a:latin typeface="Calibri"/>
              </a:rPr>
              <a:t>Writing Book 7, p.63</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3400" b="0" i="0">
                <a:solidFill>
                  <a:srgbClr val="9AA8B6"/>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3400" b="0" i="0">
                <a:solidFill>
                  <a:srgbClr val="9AA8B6"/>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3400" b="0" i="0">
                <a:solidFill>
                  <a:srgbClr val="9AA8B6"/>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3400" b="0" i="0">
                <a:solidFill>
                  <a:srgbClr val="9AA8B6"/>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4400" b="1" i="0">
                <a:solidFill>
                  <a:srgbClr val="1F5CA8"/>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3400" b="0" i="0">
                <a:solidFill>
                  <a:srgbClr val="9AA8B6"/>
                </a:solidFill>
                <a:latin typeface="Calibri"/>
              </a:rPr>
              <a:t>Closure</a:t>
            </a:r>
          </a:p>
        </p:txBody>
      </p:sp>
      <p:sp>
        <p:nvSpPr>
          <p:cNvPr id="9" name="TextBox 8"/>
          <p:cNvSpPr txBox="1"/>
          <p:nvPr/>
        </p:nvSpPr>
        <p:spPr>
          <a:xfrm>
            <a:off x="1280160" y="6172200"/>
            <a:ext cx="9631375" cy="91440"/>
          </a:xfrm>
          <a:prstGeom prst="rect">
            <a:avLst/>
          </a:prstGeom>
          <a:noFill/>
        </p:spPr>
        <p:txBody>
          <a:bodyPr wrap="square">
            <a:spAutoFit/>
          </a:bodyPr>
          <a:lstStyle/>
          <a:p>
            <a:pPr algn="l"/>
            <a:r>
              <a:rPr sz="1800" b="0" i="0">
                <a:solidFill>
                  <a:srgbClr val="8A6D3B"/>
                </a:solidFill>
                <a:latin typeface="Calibri"/>
              </a:rPr>
              <a:t>Written on the sheet   ·   4-5 min</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If you need it</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The credible is ___.</a:t>
            </a:r>
          </a:p>
        </p:txBody>
      </p:sp>
      <p:sp>
        <p:nvSpPr>
          <p:cNvPr id="4" name="TextBox 3"/>
          <p:cNvSpPr txBox="1"/>
          <p:nvPr/>
        </p:nvSpPr>
        <p:spPr>
          <a:xfrm>
            <a:off x="822960" y="3200400"/>
            <a:ext cx="10545775" cy="91440"/>
          </a:xfrm>
          <a:prstGeom prst="rect">
            <a:avLst/>
          </a:prstGeom>
          <a:noFill/>
        </p:spPr>
        <p:txBody>
          <a:bodyPr wrap="square">
            <a:spAutoFit/>
          </a:bodyPr>
          <a:lstStyle/>
          <a:p>
            <a:pPr algn="l"/>
            <a:r>
              <a:rPr sz="2800" b="0" i="0">
                <a:solidFill>
                  <a:srgbClr val="1A1A1A"/>
                </a:solidFill>
                <a:latin typeface="Calibri"/>
              </a:rPr>
              <a:t>___ is another way to say believable.</a:t>
            </a:r>
          </a:p>
        </p:txBody>
      </p:sp>
      <p:sp>
        <p:nvSpPr>
          <p:cNvPr id="5" name="TextBox 4"/>
          <p:cNvSpPr txBox="1"/>
          <p:nvPr/>
        </p:nvSpPr>
        <p:spPr>
          <a:xfrm>
            <a:off x="822960" y="4114800"/>
            <a:ext cx="10545775" cy="91440"/>
          </a:xfrm>
          <a:prstGeom prst="rect">
            <a:avLst/>
          </a:prstGeom>
          <a:noFill/>
        </p:spPr>
        <p:txBody>
          <a:bodyPr wrap="square">
            <a:spAutoFit/>
          </a:bodyPr>
          <a:lstStyle/>
          <a:p>
            <a:pPr algn="l"/>
            <a:r>
              <a:rPr sz="2800" b="0" i="0">
                <a:solidFill>
                  <a:srgbClr val="1A1A1A"/>
                </a:solidFill>
                <a:latin typeface="Calibri"/>
              </a:rPr>
              <a:t>Use the frame as often as you need it today.</a:t>
            </a:r>
          </a:p>
        </p:txBody>
      </p:sp>
      <p:sp>
        <p:nvSpPr>
          <p:cNvPr id="6" name="TextBox 5"/>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Written on the sheet</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1. MATCH</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Draw a line from each academic word to the everyday word that means about the same.</a:t>
            </a:r>
          </a:p>
        </p:txBody>
      </p:sp>
      <p:sp>
        <p:nvSpPr>
          <p:cNvPr id="4" name="TextBox 3"/>
          <p:cNvSpPr txBox="1"/>
          <p:nvPr/>
        </p:nvSpPr>
        <p:spPr>
          <a:xfrm>
            <a:off x="822960" y="3200400"/>
            <a:ext cx="10545775" cy="91440"/>
          </a:xfrm>
          <a:prstGeom prst="rect">
            <a:avLst/>
          </a:prstGeom>
          <a:noFill/>
        </p:spPr>
        <p:txBody>
          <a:bodyPr wrap="square">
            <a:spAutoFit/>
          </a:bodyPr>
          <a:lstStyle/>
          <a:p>
            <a:pPr algn="l"/>
            <a:r>
              <a:rPr sz="2800" b="0" i="0">
                <a:solidFill>
                  <a:srgbClr val="1A1A1A"/>
                </a:solidFill>
                <a:latin typeface="Calibri"/>
              </a:rPr>
              <a:t>Like this:</a:t>
            </a:r>
          </a:p>
        </p:txBody>
      </p:sp>
      <p:sp>
        <p:nvSpPr>
          <p:cNvPr id="5" name="TextBox 4"/>
          <p:cNvSpPr txBox="1"/>
          <p:nvPr/>
        </p:nvSpPr>
        <p:spPr>
          <a:xfrm>
            <a:off x="822960" y="4114800"/>
            <a:ext cx="10545775" cy="91440"/>
          </a:xfrm>
          <a:prstGeom prst="rect">
            <a:avLst/>
          </a:prstGeom>
          <a:noFill/>
        </p:spPr>
        <p:txBody>
          <a:bodyPr wrap="square">
            <a:spAutoFit/>
          </a:bodyPr>
          <a:lstStyle/>
          <a:p>
            <a:pPr algn="l"/>
            <a:r>
              <a:rPr sz="2800" b="0" i="0">
                <a:solidFill>
                  <a:srgbClr val="1A1A1A"/>
                </a:solidFill>
                <a:latin typeface="Calibri"/>
              </a:rPr>
              <a:t>credible  —  believable</a:t>
            </a:r>
          </a:p>
        </p:txBody>
      </p:sp>
      <p:sp>
        <p:nvSpPr>
          <p:cNvPr id="6" name="TextBox 5"/>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Written on the sheet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5400" b="1" i="0">
                <a:solidFill>
                  <a:srgbClr val="1A1A1A"/>
                </a:solidFill>
                <a:latin typeface="Calibri"/>
              </a:rPr>
              <a:t>Using sources — meet the words</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2. CHOOSE</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Fill each gap with the right word. Word bank: a reference list, a secondary source, according to, acknowledge, as cited in, as stated in, attribute to, bias, cite, contradict, corroborate, credible, draws on, evidence suggests, paraphrase, plagiarism, primary source, quote directly, summarize the argument, verify the claim.</a:t>
            </a:r>
          </a:p>
        </p:txBody>
      </p:sp>
      <p:sp>
        <p:nvSpPr>
          <p:cNvPr id="4" name="TextBox 3"/>
          <p:cNvSpPr txBox="1"/>
          <p:nvPr/>
        </p:nvSpPr>
        <p:spPr>
          <a:xfrm>
            <a:off x="822960" y="3200400"/>
            <a:ext cx="10545775" cy="91440"/>
          </a:xfrm>
          <a:prstGeom prst="rect">
            <a:avLst/>
          </a:prstGeom>
          <a:noFill/>
        </p:spPr>
        <p:txBody>
          <a:bodyPr wrap="square">
            <a:spAutoFit/>
          </a:bodyPr>
          <a:lstStyle/>
          <a:p>
            <a:pPr algn="l"/>
            <a:r>
              <a:rPr sz="2800" b="0" i="0">
                <a:solidFill>
                  <a:srgbClr val="1A1A1A"/>
                </a:solidFill>
                <a:latin typeface="Calibri"/>
              </a:rPr>
              <a:t>Like this:</a:t>
            </a:r>
          </a:p>
        </p:txBody>
      </p:sp>
      <p:sp>
        <p:nvSpPr>
          <p:cNvPr id="5" name="TextBox 4"/>
          <p:cNvSpPr txBox="1"/>
          <p:nvPr/>
        </p:nvSpPr>
        <p:spPr>
          <a:xfrm>
            <a:off x="822960" y="4114800"/>
            <a:ext cx="10545775" cy="91440"/>
          </a:xfrm>
          <a:prstGeom prst="rect">
            <a:avLst/>
          </a:prstGeom>
          <a:noFill/>
        </p:spPr>
        <p:txBody>
          <a:bodyPr wrap="square">
            <a:spAutoFit/>
          </a:bodyPr>
          <a:lstStyle/>
          <a:p>
            <a:pPr algn="l"/>
            <a:r>
              <a:rPr sz="2800" b="0" i="0">
                <a:solidFill>
                  <a:srgbClr val="1A1A1A"/>
                </a:solidFill>
                <a:latin typeface="Calibri"/>
              </a:rPr>
              <a:t>Choose ________ sources only.</a:t>
            </a:r>
          </a:p>
        </p:txBody>
      </p:sp>
      <p:sp>
        <p:nvSpPr>
          <p:cNvPr id="6" name="TextBox 5"/>
          <p:cNvSpPr txBox="1"/>
          <p:nvPr/>
        </p:nvSpPr>
        <p:spPr>
          <a:xfrm>
            <a:off x="822960" y="5029200"/>
            <a:ext cx="10545775" cy="91440"/>
          </a:xfrm>
          <a:prstGeom prst="rect">
            <a:avLst/>
          </a:prstGeom>
          <a:noFill/>
        </p:spPr>
        <p:txBody>
          <a:bodyPr wrap="square">
            <a:spAutoFit/>
          </a:bodyPr>
          <a:lstStyle/>
          <a:p>
            <a:pPr algn="l"/>
            <a:r>
              <a:rPr sz="2800" b="0" i="0">
                <a:solidFill>
                  <a:srgbClr val="1A1A1A"/>
                </a:solidFill>
                <a:latin typeface="Calibri"/>
              </a:rPr>
              <a:t>→ credible</a:t>
            </a:r>
          </a:p>
        </p:txBody>
      </p:sp>
      <p:sp>
        <p:nvSpPr>
          <p:cNvPr id="7" name="TextBox 6"/>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Written on the sheet</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3. FRAME</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Finish each sentence.</a:t>
            </a:r>
          </a:p>
        </p:txBody>
      </p:sp>
      <p:sp>
        <p:nvSpPr>
          <p:cNvPr id="4" name="TextBox 3"/>
          <p:cNvSpPr txBox="1"/>
          <p:nvPr/>
        </p:nvSpPr>
        <p:spPr>
          <a:xfrm>
            <a:off x="822960" y="3200400"/>
            <a:ext cx="10545775" cy="91440"/>
          </a:xfrm>
          <a:prstGeom prst="rect">
            <a:avLst/>
          </a:prstGeom>
          <a:noFill/>
        </p:spPr>
        <p:txBody>
          <a:bodyPr wrap="square">
            <a:spAutoFit/>
          </a:bodyPr>
          <a:lstStyle/>
          <a:p>
            <a:pPr algn="l"/>
            <a:r>
              <a:rPr sz="2800" b="0" i="0">
                <a:solidFill>
                  <a:srgbClr val="1A1A1A"/>
                </a:solidFill>
                <a:latin typeface="Calibri"/>
              </a:rPr>
              <a:t>Like this:</a:t>
            </a:r>
          </a:p>
        </p:txBody>
      </p:sp>
      <p:sp>
        <p:nvSpPr>
          <p:cNvPr id="5" name="TextBox 4"/>
          <p:cNvSpPr txBox="1"/>
          <p:nvPr/>
        </p:nvSpPr>
        <p:spPr>
          <a:xfrm>
            <a:off x="822960" y="4114800"/>
            <a:ext cx="10545775" cy="91440"/>
          </a:xfrm>
          <a:prstGeom prst="rect">
            <a:avLst/>
          </a:prstGeom>
          <a:noFill/>
        </p:spPr>
        <p:txBody>
          <a:bodyPr wrap="square">
            <a:spAutoFit/>
          </a:bodyPr>
          <a:lstStyle/>
          <a:p>
            <a:pPr algn="l"/>
            <a:r>
              <a:rPr sz="2800" b="0" i="0">
                <a:solidFill>
                  <a:srgbClr val="1A1A1A"/>
                </a:solidFill>
                <a:latin typeface="Calibri"/>
              </a:rPr>
              <a:t>The credible is ___.</a:t>
            </a:r>
          </a:p>
        </p:txBody>
      </p:sp>
      <p:sp>
        <p:nvSpPr>
          <p:cNvPr id="6" name="TextBox 5"/>
          <p:cNvSpPr txBox="1"/>
          <p:nvPr/>
        </p:nvSpPr>
        <p:spPr>
          <a:xfrm>
            <a:off x="822960" y="5029200"/>
            <a:ext cx="10545775" cy="91440"/>
          </a:xfrm>
          <a:prstGeom prst="rect">
            <a:avLst/>
          </a:prstGeom>
          <a:noFill/>
        </p:spPr>
        <p:txBody>
          <a:bodyPr wrap="square">
            <a:spAutoFit/>
          </a:bodyPr>
          <a:lstStyle/>
          <a:p>
            <a:pPr algn="l"/>
            <a:r>
              <a:rPr sz="2800" b="0" i="0">
                <a:solidFill>
                  <a:srgbClr val="1A1A1A"/>
                </a:solidFill>
                <a:latin typeface="Calibri"/>
              </a:rPr>
              <a:t>→ The credible is credible.</a:t>
            </a:r>
          </a:p>
        </p:txBody>
      </p:sp>
      <p:sp>
        <p:nvSpPr>
          <p:cNvPr id="7" name="TextBox 6"/>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Written on the sheet</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4. PRODUCE</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Write your own sentences using the academic words. Target: 4 paragraphs. A + means more than one sentence in that slot. Use the frame as often as you need it today.</a:t>
            </a:r>
          </a:p>
        </p:txBody>
      </p:sp>
      <p:sp>
        <p:nvSpPr>
          <p:cNvPr id="4" name="TextBox 3"/>
          <p:cNvSpPr txBox="1"/>
          <p:nvPr/>
        </p:nvSpPr>
        <p:spPr>
          <a:xfrm>
            <a:off x="822960" y="3200400"/>
            <a:ext cx="10545775" cy="91440"/>
          </a:xfrm>
          <a:prstGeom prst="rect">
            <a:avLst/>
          </a:prstGeom>
          <a:noFill/>
        </p:spPr>
        <p:txBody>
          <a:bodyPr wrap="square">
            <a:spAutoFit/>
          </a:bodyPr>
          <a:lstStyle/>
          <a:p>
            <a:pPr algn="l"/>
            <a:r>
              <a:rPr sz="2800" b="0" i="0">
                <a:solidFill>
                  <a:srgbClr val="1A1A1A"/>
                </a:solidFill>
                <a:latin typeface="Calibri"/>
              </a:rPr>
              <a:t>Like this:</a:t>
            </a:r>
          </a:p>
        </p:txBody>
      </p:sp>
      <p:sp>
        <p:nvSpPr>
          <p:cNvPr id="5" name="TextBox 4"/>
          <p:cNvSpPr txBox="1"/>
          <p:nvPr/>
        </p:nvSpPr>
        <p:spPr>
          <a:xfrm>
            <a:off x="822960" y="4114800"/>
            <a:ext cx="10545775" cy="91440"/>
          </a:xfrm>
          <a:prstGeom prst="rect">
            <a:avLst/>
          </a:prstGeom>
          <a:noFill/>
        </p:spPr>
        <p:txBody>
          <a:bodyPr wrap="square">
            <a:spAutoFit/>
          </a:bodyPr>
          <a:lstStyle/>
          <a:p>
            <a:pPr algn="l"/>
            <a:r>
              <a:rPr sz="2800" b="0" i="0">
                <a:solidFill>
                  <a:srgbClr val="1A1A1A"/>
                </a:solidFill>
                <a:latin typeface="Calibri"/>
              </a:rPr>
              <a:t>Choose credible sources only.</a:t>
            </a:r>
          </a:p>
        </p:txBody>
      </p:sp>
      <p:sp>
        <p:nvSpPr>
          <p:cNvPr id="6" name="TextBox 5"/>
          <p:cNvSpPr txBox="1"/>
          <p:nvPr/>
        </p:nvSpPr>
        <p:spPr>
          <a:xfrm>
            <a:off x="822960" y="5029200"/>
            <a:ext cx="10545775" cy="91440"/>
          </a:xfrm>
          <a:prstGeom prst="rect">
            <a:avLst/>
          </a:prstGeom>
          <a:noFill/>
        </p:spPr>
        <p:txBody>
          <a:bodyPr wrap="square">
            <a:spAutoFit/>
          </a:bodyPr>
          <a:lstStyle/>
          <a:p>
            <a:pPr algn="l"/>
            <a:r>
              <a:rPr sz="2800" b="0" i="0">
                <a:solidFill>
                  <a:srgbClr val="1A1A1A"/>
                </a:solidFill>
                <a:latin typeface="Calibri"/>
              </a:rPr>
              <a:t>(uses credible — and it does real work)</a:t>
            </a:r>
          </a:p>
        </p:txBody>
      </p:sp>
      <p:sp>
        <p:nvSpPr>
          <p:cNvPr id="7" name="TextBox 6"/>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Written on the sheet</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3400" b="0" i="0">
                <a:solidFill>
                  <a:srgbClr val="9AA8B6"/>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3400" b="0" i="0">
                <a:solidFill>
                  <a:srgbClr val="9AA8B6"/>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3400" b="0" i="0">
                <a:solidFill>
                  <a:srgbClr val="9AA8B6"/>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3400" b="0" i="0">
                <a:solidFill>
                  <a:srgbClr val="9AA8B6"/>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3400" b="0" i="0">
                <a:solidFill>
                  <a:srgbClr val="9AA8B6"/>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4400" b="1" i="0">
                <a:solidFill>
                  <a:srgbClr val="1F5CA8"/>
                </a:solidFill>
                <a:latin typeface="Calibri"/>
              </a:rPr>
              <a:t>Closure</a:t>
            </a:r>
          </a:p>
        </p:txBody>
      </p:sp>
      <p:sp>
        <p:nvSpPr>
          <p:cNvPr id="9" name="TextBox 8"/>
          <p:cNvSpPr txBox="1"/>
          <p:nvPr/>
        </p:nvSpPr>
        <p:spPr>
          <a:xfrm>
            <a:off x="1280160" y="6172200"/>
            <a:ext cx="9631375" cy="91440"/>
          </a:xfrm>
          <a:prstGeom prst="rect">
            <a:avLst/>
          </a:prstGeom>
          <a:noFill/>
        </p:spPr>
        <p:txBody>
          <a:bodyPr wrap="square">
            <a:spAutoFit/>
          </a:bodyPr>
          <a:lstStyle/>
          <a:p>
            <a:pPr algn="l"/>
            <a:r>
              <a:rPr sz="1800" b="0" i="0">
                <a:solidFill>
                  <a:srgbClr val="8A6D3B"/>
                </a:solidFill>
                <a:latin typeface="Calibri"/>
              </a:rPr>
              <a:t>Display answers on MWB   ·   2-3 min</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5400" b="1" i="0">
                <a:solidFill>
                  <a:srgbClr val="1A1A1A"/>
                </a:solidFill>
                <a:latin typeface="Calibri"/>
              </a:rPr>
              <a:t>Say one sentence using credible.</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Display answers on MWB</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3800" b="1" i="0">
                <a:solidFill>
                  <a:srgbClr val="1A1A1A"/>
                </a:solidFill>
                <a:latin typeface="Calibri"/>
              </a:rPr>
              <a:t>Credible, bias, corroborate, contradict — the words for weighing a source.</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Display answers on MWB</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4400" b="1" i="0">
                <a:solidFill>
                  <a:srgbClr val="1F5CA8"/>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3400" b="0" i="0">
                <a:solidFill>
                  <a:srgbClr val="9AA8B6"/>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3400" b="0" i="0">
                <a:solidFill>
                  <a:srgbClr val="9AA8B6"/>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3400" b="0" i="0">
                <a:solidFill>
                  <a:srgbClr val="9AA8B6"/>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3400" b="0" i="0">
                <a:solidFill>
                  <a:srgbClr val="9AA8B6"/>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3400" b="0" i="0">
                <a:solidFill>
                  <a:srgbClr val="9AA8B6"/>
                </a:solidFill>
                <a:latin typeface="Calibri"/>
              </a:rPr>
              <a:t>Closure</a:t>
            </a:r>
          </a:p>
        </p:txBody>
      </p:sp>
      <p:sp>
        <p:nvSpPr>
          <p:cNvPr id="9" name="TextBox 8"/>
          <p:cNvSpPr txBox="1"/>
          <p:nvPr/>
        </p:nvSpPr>
        <p:spPr>
          <a:xfrm>
            <a:off x="1280160" y="6172200"/>
            <a:ext cx="9631375" cy="91440"/>
          </a:xfrm>
          <a:prstGeom prst="rect">
            <a:avLst/>
          </a:prstGeom>
          <a:noFill/>
        </p:spPr>
        <p:txBody>
          <a:bodyPr wrap="square">
            <a:spAutoFit/>
          </a:bodyPr>
          <a:lstStyle/>
          <a:p>
            <a:pPr algn="l"/>
            <a:r>
              <a:rPr sz="1800" b="0" i="0">
                <a:solidFill>
                  <a:srgbClr val="8A6D3B"/>
                </a:solidFill>
                <a:latin typeface="Calibri"/>
              </a:rPr>
              <a:t>Retrieval on MWB   ·   3-5 min</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3800" b="1" i="0">
                <a:solidFill>
                  <a:srgbClr val="1A1A1A"/>
                </a:solidFill>
                <a:latin typeface="Calibri"/>
              </a:rPr>
              <a:t>Match 10 academic words to their everyday partners and use each in a sentence frame.</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5400" b="1" i="0">
                <a:solidFill>
                  <a:srgbClr val="1A1A1A"/>
                </a:solidFill>
                <a:latin typeface="Calibri"/>
              </a:rPr>
              <a:t>Sixty seconds — what do you remember?</a:t>
            </a:r>
          </a:p>
        </p:txBody>
      </p:sp>
      <p:sp>
        <p:nvSpPr>
          <p:cNvPr id="3" name="TextBox 2"/>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Words we will use</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T3 CITE = name where it came from so a reader can check · T3 CREDIBLE = worth believing, and for stated reasons</a:t>
            </a:r>
          </a:p>
        </p:txBody>
      </p:sp>
      <p:sp>
        <p:nvSpPr>
          <p:cNvPr id="4" name="TextBox 3"/>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822960"/>
            <a:ext cx="10545775" cy="91440"/>
          </a:xfrm>
          <a:prstGeom prst="rect">
            <a:avLst/>
          </a:prstGeom>
          <a:noFill/>
        </p:spPr>
        <p:txBody>
          <a:bodyPr wrap="square">
            <a:spAutoFit/>
          </a:bodyPr>
          <a:lstStyle/>
          <a:p>
            <a:pPr algn="l"/>
            <a:r>
              <a:rPr sz="7200" b="1" i="0">
                <a:solidFill>
                  <a:srgbClr val="1A1A1A"/>
                </a:solidFill>
                <a:latin typeface="Calibri"/>
              </a:rPr>
              <a:t>What we will do</a:t>
            </a:r>
          </a:p>
        </p:txBody>
      </p:sp>
      <p:sp>
        <p:nvSpPr>
          <p:cNvPr id="3" name="TextBox 2"/>
          <p:cNvSpPr txBox="1"/>
          <p:nvPr/>
        </p:nvSpPr>
        <p:spPr>
          <a:xfrm>
            <a:off x="822960" y="2286000"/>
            <a:ext cx="10545775" cy="91440"/>
          </a:xfrm>
          <a:prstGeom prst="rect">
            <a:avLst/>
          </a:prstGeom>
          <a:noFill/>
        </p:spPr>
        <p:txBody>
          <a:bodyPr wrap="square">
            <a:spAutoFit/>
          </a:bodyPr>
          <a:lstStyle/>
          <a:p>
            <a:pPr algn="l"/>
            <a:r>
              <a:rPr sz="2800" b="0" i="0">
                <a:solidFill>
                  <a:srgbClr val="1A1A1A"/>
                </a:solidFill>
                <a:latin typeface="Calibri"/>
              </a:rPr>
              <a:t>Where a claim came from is part of the claim, not an addition to it.</a:t>
            </a:r>
          </a:p>
        </p:txBody>
      </p:sp>
      <p:sp>
        <p:nvSpPr>
          <p:cNvPr id="4" name="TextBox 3"/>
          <p:cNvSpPr txBox="1"/>
          <p:nvPr/>
        </p:nvSpPr>
        <p:spPr>
          <a:xfrm>
            <a:off x="822960" y="6263640"/>
            <a:ext cx="10545775" cy="91440"/>
          </a:xfrm>
          <a:prstGeom prst="rect">
            <a:avLst/>
          </a:prstGeom>
          <a:noFill/>
        </p:spPr>
        <p:txBody>
          <a:bodyPr wrap="square">
            <a:spAutoFit/>
          </a:bodyPr>
          <a:lstStyle/>
          <a:p>
            <a:pPr algn="l"/>
            <a:r>
              <a:rPr sz="1800" b="0" i="0">
                <a:solidFill>
                  <a:srgbClr val="8A6D3B"/>
                </a:solidFill>
                <a:latin typeface="Calibri"/>
              </a:rPr>
              <a:t>Retrieval on MWB</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548640"/>
            <a:ext cx="10545775" cy="91440"/>
          </a:xfrm>
          <a:prstGeom prst="rect">
            <a:avLst/>
          </a:prstGeom>
          <a:noFill/>
        </p:spPr>
        <p:txBody>
          <a:bodyPr wrap="square">
            <a:spAutoFit/>
          </a:bodyPr>
          <a:lstStyle/>
          <a:p>
            <a:pPr algn="l"/>
            <a:r>
              <a:rPr sz="4000" b="1" i="0">
                <a:solidFill>
                  <a:srgbClr val="1A1A1A"/>
                </a:solidFill>
                <a:latin typeface="Calibri"/>
              </a:rPr>
              <a:t>Today</a:t>
            </a:r>
          </a:p>
        </p:txBody>
      </p:sp>
      <p:sp>
        <p:nvSpPr>
          <p:cNvPr id="3" name="TextBox 2"/>
          <p:cNvSpPr txBox="1"/>
          <p:nvPr/>
        </p:nvSpPr>
        <p:spPr>
          <a:xfrm>
            <a:off x="1280160" y="1554480"/>
            <a:ext cx="9631375" cy="91440"/>
          </a:xfrm>
          <a:prstGeom prst="rect">
            <a:avLst/>
          </a:prstGeom>
          <a:noFill/>
        </p:spPr>
        <p:txBody>
          <a:bodyPr wrap="square">
            <a:spAutoFit/>
          </a:bodyPr>
          <a:lstStyle/>
          <a:p>
            <a:pPr algn="l"/>
            <a:r>
              <a:rPr sz="3400" b="0" i="0">
                <a:solidFill>
                  <a:srgbClr val="9AA8B6"/>
                </a:solidFill>
                <a:latin typeface="Calibri"/>
              </a:rPr>
              <a:t>Launch</a:t>
            </a:r>
          </a:p>
        </p:txBody>
      </p:sp>
      <p:sp>
        <p:nvSpPr>
          <p:cNvPr id="4" name="TextBox 3"/>
          <p:cNvSpPr txBox="1"/>
          <p:nvPr/>
        </p:nvSpPr>
        <p:spPr>
          <a:xfrm>
            <a:off x="1280160" y="2304288"/>
            <a:ext cx="9631375" cy="91440"/>
          </a:xfrm>
          <a:prstGeom prst="rect">
            <a:avLst/>
          </a:prstGeom>
          <a:noFill/>
        </p:spPr>
        <p:txBody>
          <a:bodyPr wrap="square">
            <a:spAutoFit/>
          </a:bodyPr>
          <a:lstStyle/>
          <a:p>
            <a:pPr algn="l"/>
            <a:r>
              <a:rPr sz="4400" b="1" i="0">
                <a:solidFill>
                  <a:srgbClr val="1F5CA8"/>
                </a:solidFill>
                <a:latin typeface="Calibri"/>
              </a:rPr>
              <a:t>I Do</a:t>
            </a:r>
          </a:p>
        </p:txBody>
      </p:sp>
      <p:sp>
        <p:nvSpPr>
          <p:cNvPr id="5" name="TextBox 4"/>
          <p:cNvSpPr txBox="1"/>
          <p:nvPr/>
        </p:nvSpPr>
        <p:spPr>
          <a:xfrm>
            <a:off x="1280160" y="3054096"/>
            <a:ext cx="9631375" cy="91440"/>
          </a:xfrm>
          <a:prstGeom prst="rect">
            <a:avLst/>
          </a:prstGeom>
          <a:noFill/>
        </p:spPr>
        <p:txBody>
          <a:bodyPr wrap="square">
            <a:spAutoFit/>
          </a:bodyPr>
          <a:lstStyle/>
          <a:p>
            <a:pPr algn="l"/>
            <a:r>
              <a:rPr sz="3400" b="0" i="0">
                <a:solidFill>
                  <a:srgbClr val="9AA8B6"/>
                </a:solidFill>
                <a:latin typeface="Calibri"/>
              </a:rPr>
              <a:t>We Do</a:t>
            </a:r>
          </a:p>
        </p:txBody>
      </p:sp>
      <p:sp>
        <p:nvSpPr>
          <p:cNvPr id="6" name="TextBox 5"/>
          <p:cNvSpPr txBox="1"/>
          <p:nvPr/>
        </p:nvSpPr>
        <p:spPr>
          <a:xfrm>
            <a:off x="1280160" y="3803904"/>
            <a:ext cx="9631375" cy="91440"/>
          </a:xfrm>
          <a:prstGeom prst="rect">
            <a:avLst/>
          </a:prstGeom>
          <a:noFill/>
        </p:spPr>
        <p:txBody>
          <a:bodyPr wrap="square">
            <a:spAutoFit/>
          </a:bodyPr>
          <a:lstStyle/>
          <a:p>
            <a:pPr algn="l"/>
            <a:r>
              <a:rPr sz="3400" b="0" i="0">
                <a:solidFill>
                  <a:srgbClr val="9AA8B6"/>
                </a:solidFill>
                <a:latin typeface="Calibri"/>
              </a:rPr>
              <a:t>Read</a:t>
            </a:r>
          </a:p>
        </p:txBody>
      </p:sp>
      <p:sp>
        <p:nvSpPr>
          <p:cNvPr id="7" name="TextBox 6"/>
          <p:cNvSpPr txBox="1"/>
          <p:nvPr/>
        </p:nvSpPr>
        <p:spPr>
          <a:xfrm>
            <a:off x="1280160" y="4553712"/>
            <a:ext cx="9631375" cy="91440"/>
          </a:xfrm>
          <a:prstGeom prst="rect">
            <a:avLst/>
          </a:prstGeom>
          <a:noFill/>
        </p:spPr>
        <p:txBody>
          <a:bodyPr wrap="square">
            <a:spAutoFit/>
          </a:bodyPr>
          <a:lstStyle/>
          <a:p>
            <a:pPr algn="l"/>
            <a:r>
              <a:rPr sz="3400" b="0" i="0">
                <a:solidFill>
                  <a:srgbClr val="9AA8B6"/>
                </a:solidFill>
                <a:latin typeface="Calibri"/>
              </a:rPr>
              <a:t>You Do</a:t>
            </a:r>
          </a:p>
        </p:txBody>
      </p:sp>
      <p:sp>
        <p:nvSpPr>
          <p:cNvPr id="8" name="TextBox 7"/>
          <p:cNvSpPr txBox="1"/>
          <p:nvPr/>
        </p:nvSpPr>
        <p:spPr>
          <a:xfrm>
            <a:off x="1280160" y="5303520"/>
            <a:ext cx="9631375" cy="91440"/>
          </a:xfrm>
          <a:prstGeom prst="rect">
            <a:avLst/>
          </a:prstGeom>
          <a:noFill/>
        </p:spPr>
        <p:txBody>
          <a:bodyPr wrap="square">
            <a:spAutoFit/>
          </a:bodyPr>
          <a:lstStyle/>
          <a:p>
            <a:pPr algn="l"/>
            <a:r>
              <a:rPr sz="3400" b="0" i="0">
                <a:solidFill>
                  <a:srgbClr val="9AA8B6"/>
                </a:solidFill>
                <a:latin typeface="Calibri"/>
              </a:rPr>
              <a:t>Closure</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22960" y="2194560"/>
            <a:ext cx="10545775" cy="91440"/>
          </a:xfrm>
          <a:prstGeom prst="rect">
            <a:avLst/>
          </a:prstGeom>
          <a:noFill/>
        </p:spPr>
        <p:txBody>
          <a:bodyPr wrap="square">
            <a:spAutoFit/>
          </a:bodyPr>
          <a:lstStyle/>
          <a:p>
            <a:pPr algn="ctr"/>
            <a:r>
              <a:rPr sz="7200" b="1" i="0">
                <a:solidFill>
                  <a:srgbClr val="C0392B"/>
                </a:solidFill>
                <a:latin typeface="Calibri"/>
              </a:rPr>
              <a:t>credible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