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 Id="rId23" Type="http://schemas.openxmlformats.org/officeDocument/2006/relationships/slide" Target="slides/slide17.xml"/><Relationship Id="rId24" Type="http://schemas.openxmlformats.org/officeDocument/2006/relationships/slide" Target="slides/slide18.xml"/><Relationship Id="rId25" Type="http://schemas.openxmlformats.org/officeDocument/2006/relationships/slide" Target="slides/slide19.xml"/><Relationship Id="rId26" Type="http://schemas.openxmlformats.org/officeDocument/2006/relationships/slide" Target="slides/slide20.xml"/><Relationship Id="rId27" Type="http://schemas.openxmlformats.org/officeDocument/2006/relationships/slide" Target="slides/slide21.xml"/><Relationship Id="rId28" Type="http://schemas.openxmlformats.org/officeDocument/2006/relationships/slide" Target="slides/slide22.xml"/><Relationship Id="rId29" Type="http://schemas.openxmlformats.org/officeDocument/2006/relationships/slide" Target="slides/slide23.xml"/><Relationship Id="rId30" Type="http://schemas.openxmlformats.org/officeDocument/2006/relationships/slide" Target="slides/slide24.xml"/><Relationship Id="rId31" Type="http://schemas.openxmlformats.org/officeDocument/2006/relationships/slide" Target="slides/slide2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2194560"/>
            <a:ext cx="10545775" cy="91440"/>
          </a:xfrm>
          <a:prstGeom prst="rect">
            <a:avLst/>
          </a:prstGeom>
          <a:noFill/>
        </p:spPr>
        <p:txBody>
          <a:bodyPr wrap="square">
            <a:spAutoFit/>
          </a:bodyPr>
          <a:lstStyle/>
          <a:p>
            <a:pPr algn="ctr"/>
            <a:r>
              <a:rPr sz="7200" b="1" i="0">
                <a:solidFill>
                  <a:srgbClr val="1A1A1A"/>
                </a:solidFill>
                <a:latin typeface="Calibri"/>
              </a:rPr>
              <a:t>Writing — Day 22</a:t>
            </a:r>
          </a:p>
        </p:txBody>
      </p:sp>
      <p:sp>
        <p:nvSpPr>
          <p:cNvPr id="3" name="TextBox 2"/>
          <p:cNvSpPr txBox="1"/>
          <p:nvPr/>
        </p:nvSpPr>
        <p:spPr>
          <a:xfrm>
            <a:off x="822960" y="6263640"/>
            <a:ext cx="10545775" cy="91440"/>
          </a:xfrm>
          <a:prstGeom prst="rect">
            <a:avLst/>
          </a:prstGeom>
          <a:noFill/>
        </p:spPr>
        <p:txBody>
          <a:bodyPr wrap="square">
            <a:spAutoFit/>
          </a:bodyPr>
          <a:lstStyle/>
          <a:p>
            <a:pPr algn="l"/>
            <a:r>
              <a:rPr sz="1800" b="0" i="0">
                <a:solidFill>
                  <a:srgbClr val="8A6D3B"/>
                </a:solidFill>
                <a:latin typeface="Calibri"/>
              </a:rPr>
              <a:t>Retrieval on MWB</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2194560"/>
            <a:ext cx="10545775" cy="91440"/>
          </a:xfrm>
          <a:prstGeom prst="rect">
            <a:avLst/>
          </a:prstGeom>
          <a:noFill/>
        </p:spPr>
        <p:txBody>
          <a:bodyPr wrap="square">
            <a:spAutoFit/>
          </a:bodyPr>
          <a:lstStyle/>
          <a:p>
            <a:pPr algn="ctr"/>
            <a:r>
              <a:rPr sz="7200" b="1" i="0">
                <a:solidFill>
                  <a:srgbClr val="C0392B"/>
                </a:solidFill>
                <a:latin typeface="Calibri"/>
              </a:rPr>
              <a:t>with the exception of</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2194560"/>
            <a:ext cx="10545775" cy="91440"/>
          </a:xfrm>
          <a:prstGeom prst="rect">
            <a:avLst/>
          </a:prstGeom>
          <a:noFill/>
        </p:spPr>
        <p:txBody>
          <a:bodyPr wrap="square">
            <a:spAutoFit/>
          </a:bodyPr>
          <a:lstStyle/>
          <a:p>
            <a:pPr algn="ctr"/>
            <a:r>
              <a:rPr sz="7200" b="1" i="0">
                <a:solidFill>
                  <a:srgbClr val="C0392B"/>
                </a:solidFill>
                <a:latin typeface="Calibri"/>
              </a:rPr>
              <a:t>insofar as</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822960"/>
            <a:ext cx="10545775" cy="91440"/>
          </a:xfrm>
          <a:prstGeom prst="rect">
            <a:avLst/>
          </a:prstGeom>
          <a:noFill/>
        </p:spPr>
        <p:txBody>
          <a:bodyPr wrap="square">
            <a:spAutoFit/>
          </a:bodyPr>
          <a:lstStyle/>
          <a:p>
            <a:pPr algn="l"/>
            <a:r>
              <a:rPr sz="7200" b="1" i="0">
                <a:solidFill>
                  <a:srgbClr val="1A1A1A"/>
                </a:solidFill>
                <a:latin typeface="Calibri"/>
              </a:rPr>
              <a:t>The test</a:t>
            </a:r>
          </a:p>
        </p:txBody>
      </p:sp>
      <p:sp>
        <p:nvSpPr>
          <p:cNvPr id="3" name="TextBox 2"/>
          <p:cNvSpPr txBox="1"/>
          <p:nvPr/>
        </p:nvSpPr>
        <p:spPr>
          <a:xfrm>
            <a:off x="822960" y="2286000"/>
            <a:ext cx="10545775" cy="91440"/>
          </a:xfrm>
          <a:prstGeom prst="rect">
            <a:avLst/>
          </a:prstGeom>
          <a:noFill/>
        </p:spPr>
        <p:txBody>
          <a:bodyPr wrap="square">
            <a:spAutoFit/>
          </a:bodyPr>
          <a:lstStyle/>
          <a:p>
            <a:pPr algn="l"/>
            <a:r>
              <a:rPr sz="2800" b="0" i="0">
                <a:solidFill>
                  <a:srgbClr val="1A1A1A"/>
                </a:solidFill>
                <a:latin typeface="Calibri"/>
              </a:rPr>
              <a:t>“Could I write this sentence with nothing in front of me?”</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548640"/>
            <a:ext cx="10545775" cy="91440"/>
          </a:xfrm>
          <a:prstGeom prst="rect">
            <a:avLst/>
          </a:prstGeom>
          <a:noFill/>
        </p:spPr>
        <p:txBody>
          <a:bodyPr wrap="square">
            <a:spAutoFit/>
          </a:bodyPr>
          <a:lstStyle/>
          <a:p>
            <a:pPr algn="l"/>
            <a:r>
              <a:rPr sz="4000" b="1" i="0">
                <a:solidFill>
                  <a:srgbClr val="1A1A1A"/>
                </a:solidFill>
                <a:latin typeface="Calibri"/>
              </a:rPr>
              <a:t>Today</a:t>
            </a:r>
          </a:p>
        </p:txBody>
      </p:sp>
      <p:sp>
        <p:nvSpPr>
          <p:cNvPr id="3" name="TextBox 2"/>
          <p:cNvSpPr txBox="1"/>
          <p:nvPr/>
        </p:nvSpPr>
        <p:spPr>
          <a:xfrm>
            <a:off x="1280160" y="1554480"/>
            <a:ext cx="9631375" cy="91440"/>
          </a:xfrm>
          <a:prstGeom prst="rect">
            <a:avLst/>
          </a:prstGeom>
          <a:noFill/>
        </p:spPr>
        <p:txBody>
          <a:bodyPr wrap="square">
            <a:spAutoFit/>
          </a:bodyPr>
          <a:lstStyle/>
          <a:p>
            <a:pPr algn="l"/>
            <a:r>
              <a:rPr sz="3400" b="0" i="0">
                <a:solidFill>
                  <a:srgbClr val="9AA8B6"/>
                </a:solidFill>
                <a:latin typeface="Calibri"/>
              </a:rPr>
              <a:t>Launch</a:t>
            </a:r>
          </a:p>
        </p:txBody>
      </p:sp>
      <p:sp>
        <p:nvSpPr>
          <p:cNvPr id="4" name="TextBox 3"/>
          <p:cNvSpPr txBox="1"/>
          <p:nvPr/>
        </p:nvSpPr>
        <p:spPr>
          <a:xfrm>
            <a:off x="1280160" y="2304288"/>
            <a:ext cx="9631375" cy="91440"/>
          </a:xfrm>
          <a:prstGeom prst="rect">
            <a:avLst/>
          </a:prstGeom>
          <a:noFill/>
        </p:spPr>
        <p:txBody>
          <a:bodyPr wrap="square">
            <a:spAutoFit/>
          </a:bodyPr>
          <a:lstStyle/>
          <a:p>
            <a:pPr algn="l"/>
            <a:r>
              <a:rPr sz="3400" b="0" i="0">
                <a:solidFill>
                  <a:srgbClr val="9AA8B6"/>
                </a:solidFill>
                <a:latin typeface="Calibri"/>
              </a:rPr>
              <a:t>I Do</a:t>
            </a:r>
          </a:p>
        </p:txBody>
      </p:sp>
      <p:sp>
        <p:nvSpPr>
          <p:cNvPr id="5" name="TextBox 4"/>
          <p:cNvSpPr txBox="1"/>
          <p:nvPr/>
        </p:nvSpPr>
        <p:spPr>
          <a:xfrm>
            <a:off x="1280160" y="3054096"/>
            <a:ext cx="9631375" cy="91440"/>
          </a:xfrm>
          <a:prstGeom prst="rect">
            <a:avLst/>
          </a:prstGeom>
          <a:noFill/>
        </p:spPr>
        <p:txBody>
          <a:bodyPr wrap="square">
            <a:spAutoFit/>
          </a:bodyPr>
          <a:lstStyle/>
          <a:p>
            <a:pPr algn="l"/>
            <a:r>
              <a:rPr sz="4400" b="1" i="0">
                <a:solidFill>
                  <a:srgbClr val="1F5CA8"/>
                </a:solidFill>
                <a:latin typeface="Calibri"/>
              </a:rPr>
              <a:t>We Do</a:t>
            </a:r>
          </a:p>
        </p:txBody>
      </p:sp>
      <p:sp>
        <p:nvSpPr>
          <p:cNvPr id="6" name="TextBox 5"/>
          <p:cNvSpPr txBox="1"/>
          <p:nvPr/>
        </p:nvSpPr>
        <p:spPr>
          <a:xfrm>
            <a:off x="1280160" y="3803904"/>
            <a:ext cx="9631375" cy="91440"/>
          </a:xfrm>
          <a:prstGeom prst="rect">
            <a:avLst/>
          </a:prstGeom>
          <a:noFill/>
        </p:spPr>
        <p:txBody>
          <a:bodyPr wrap="square">
            <a:spAutoFit/>
          </a:bodyPr>
          <a:lstStyle/>
          <a:p>
            <a:pPr algn="l"/>
            <a:r>
              <a:rPr sz="3400" b="0" i="0">
                <a:solidFill>
                  <a:srgbClr val="9AA8B6"/>
                </a:solidFill>
                <a:latin typeface="Calibri"/>
              </a:rPr>
              <a:t>Read</a:t>
            </a:r>
          </a:p>
        </p:txBody>
      </p:sp>
      <p:sp>
        <p:nvSpPr>
          <p:cNvPr id="7" name="TextBox 6"/>
          <p:cNvSpPr txBox="1"/>
          <p:nvPr/>
        </p:nvSpPr>
        <p:spPr>
          <a:xfrm>
            <a:off x="1280160" y="4553712"/>
            <a:ext cx="9631375" cy="91440"/>
          </a:xfrm>
          <a:prstGeom prst="rect">
            <a:avLst/>
          </a:prstGeom>
          <a:noFill/>
        </p:spPr>
        <p:txBody>
          <a:bodyPr wrap="square">
            <a:spAutoFit/>
          </a:bodyPr>
          <a:lstStyle/>
          <a:p>
            <a:pPr algn="l"/>
            <a:r>
              <a:rPr sz="3400" b="0" i="0">
                <a:solidFill>
                  <a:srgbClr val="9AA8B6"/>
                </a:solidFill>
                <a:latin typeface="Calibri"/>
              </a:rPr>
              <a:t>You Do</a:t>
            </a:r>
          </a:p>
        </p:txBody>
      </p:sp>
      <p:sp>
        <p:nvSpPr>
          <p:cNvPr id="8" name="TextBox 7"/>
          <p:cNvSpPr txBox="1"/>
          <p:nvPr/>
        </p:nvSpPr>
        <p:spPr>
          <a:xfrm>
            <a:off x="1280160" y="5303520"/>
            <a:ext cx="9631375" cy="91440"/>
          </a:xfrm>
          <a:prstGeom prst="rect">
            <a:avLst/>
          </a:prstGeom>
          <a:noFill/>
        </p:spPr>
        <p:txBody>
          <a:bodyPr wrap="square">
            <a:spAutoFit/>
          </a:bodyPr>
          <a:lstStyle/>
          <a:p>
            <a:pPr algn="l"/>
            <a:r>
              <a:rPr sz="3400" b="0" i="0">
                <a:solidFill>
                  <a:srgbClr val="9AA8B6"/>
                </a:solidFill>
                <a:latin typeface="Calibri"/>
              </a:rPr>
              <a:t>Closure</a:t>
            </a:r>
          </a:p>
        </p:txBody>
      </p:sp>
      <p:sp>
        <p:nvSpPr>
          <p:cNvPr id="9" name="TextBox 8"/>
          <p:cNvSpPr txBox="1"/>
          <p:nvPr/>
        </p:nvSpPr>
        <p:spPr>
          <a:xfrm>
            <a:off x="1280160" y="6172200"/>
            <a:ext cx="9631375" cy="91440"/>
          </a:xfrm>
          <a:prstGeom prst="rect">
            <a:avLst/>
          </a:prstGeom>
          <a:noFill/>
        </p:spPr>
        <p:txBody>
          <a:bodyPr wrap="square">
            <a:spAutoFit/>
          </a:bodyPr>
          <a:lstStyle/>
          <a:p>
            <a:pPr algn="l"/>
            <a:r>
              <a:rPr sz="1800" b="0" i="0">
                <a:solidFill>
                  <a:srgbClr val="8A6D3B"/>
                </a:solidFill>
                <a:latin typeface="Calibri"/>
              </a:rPr>
              <a:t>PRIMARY MWB use   ·   5-6 min</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2194560"/>
            <a:ext cx="10545775" cy="91440"/>
          </a:xfrm>
          <a:prstGeom prst="rect">
            <a:avLst/>
          </a:prstGeom>
          <a:noFill/>
        </p:spPr>
        <p:txBody>
          <a:bodyPr wrap="square">
            <a:spAutoFit/>
          </a:bodyPr>
          <a:lstStyle/>
          <a:p>
            <a:pPr algn="ctr"/>
            <a:r>
              <a:rPr sz="7200" b="1" i="0">
                <a:solidFill>
                  <a:srgbClr val="1A1A1A"/>
                </a:solidFill>
                <a:latin typeface="Calibri"/>
              </a:rPr>
              <a:t>Together</a:t>
            </a:r>
          </a:p>
        </p:txBody>
      </p:sp>
      <p:sp>
        <p:nvSpPr>
          <p:cNvPr id="3" name="TextBox 2"/>
          <p:cNvSpPr txBox="1"/>
          <p:nvPr/>
        </p:nvSpPr>
        <p:spPr>
          <a:xfrm>
            <a:off x="822960" y="6263640"/>
            <a:ext cx="10545775" cy="91440"/>
          </a:xfrm>
          <a:prstGeom prst="rect">
            <a:avLst/>
          </a:prstGeom>
          <a:noFill/>
        </p:spPr>
        <p:txBody>
          <a:bodyPr wrap="square">
            <a:spAutoFit/>
          </a:bodyPr>
          <a:lstStyle/>
          <a:p>
            <a:pPr algn="l"/>
            <a:r>
              <a:rPr sz="1800" b="0" i="0">
                <a:solidFill>
                  <a:srgbClr val="8A6D3B"/>
                </a:solidFill>
                <a:latin typeface="Calibri"/>
              </a:rPr>
              <a:t>PRIMARY MWB use</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548640"/>
            <a:ext cx="10545775" cy="91440"/>
          </a:xfrm>
          <a:prstGeom prst="rect">
            <a:avLst/>
          </a:prstGeom>
          <a:noFill/>
        </p:spPr>
        <p:txBody>
          <a:bodyPr wrap="square">
            <a:spAutoFit/>
          </a:bodyPr>
          <a:lstStyle/>
          <a:p>
            <a:pPr algn="l"/>
            <a:r>
              <a:rPr sz="4000" b="1" i="0">
                <a:solidFill>
                  <a:srgbClr val="1A1A1A"/>
                </a:solidFill>
                <a:latin typeface="Calibri"/>
              </a:rPr>
              <a:t>Today</a:t>
            </a:r>
          </a:p>
        </p:txBody>
      </p:sp>
      <p:sp>
        <p:nvSpPr>
          <p:cNvPr id="3" name="TextBox 2"/>
          <p:cNvSpPr txBox="1"/>
          <p:nvPr/>
        </p:nvSpPr>
        <p:spPr>
          <a:xfrm>
            <a:off x="1280160" y="1554480"/>
            <a:ext cx="9631375" cy="91440"/>
          </a:xfrm>
          <a:prstGeom prst="rect">
            <a:avLst/>
          </a:prstGeom>
          <a:noFill/>
        </p:spPr>
        <p:txBody>
          <a:bodyPr wrap="square">
            <a:spAutoFit/>
          </a:bodyPr>
          <a:lstStyle/>
          <a:p>
            <a:pPr algn="l"/>
            <a:r>
              <a:rPr sz="3400" b="0" i="0">
                <a:solidFill>
                  <a:srgbClr val="9AA8B6"/>
                </a:solidFill>
                <a:latin typeface="Calibri"/>
              </a:rPr>
              <a:t>Launch</a:t>
            </a:r>
          </a:p>
        </p:txBody>
      </p:sp>
      <p:sp>
        <p:nvSpPr>
          <p:cNvPr id="4" name="TextBox 3"/>
          <p:cNvSpPr txBox="1"/>
          <p:nvPr/>
        </p:nvSpPr>
        <p:spPr>
          <a:xfrm>
            <a:off x="1280160" y="2304288"/>
            <a:ext cx="9631375" cy="91440"/>
          </a:xfrm>
          <a:prstGeom prst="rect">
            <a:avLst/>
          </a:prstGeom>
          <a:noFill/>
        </p:spPr>
        <p:txBody>
          <a:bodyPr wrap="square">
            <a:spAutoFit/>
          </a:bodyPr>
          <a:lstStyle/>
          <a:p>
            <a:pPr algn="l"/>
            <a:r>
              <a:rPr sz="3400" b="0" i="0">
                <a:solidFill>
                  <a:srgbClr val="9AA8B6"/>
                </a:solidFill>
                <a:latin typeface="Calibri"/>
              </a:rPr>
              <a:t>I Do</a:t>
            </a:r>
          </a:p>
        </p:txBody>
      </p:sp>
      <p:sp>
        <p:nvSpPr>
          <p:cNvPr id="5" name="TextBox 4"/>
          <p:cNvSpPr txBox="1"/>
          <p:nvPr/>
        </p:nvSpPr>
        <p:spPr>
          <a:xfrm>
            <a:off x="1280160" y="3054096"/>
            <a:ext cx="9631375" cy="91440"/>
          </a:xfrm>
          <a:prstGeom prst="rect">
            <a:avLst/>
          </a:prstGeom>
          <a:noFill/>
        </p:spPr>
        <p:txBody>
          <a:bodyPr wrap="square">
            <a:spAutoFit/>
          </a:bodyPr>
          <a:lstStyle/>
          <a:p>
            <a:pPr algn="l"/>
            <a:r>
              <a:rPr sz="3400" b="0" i="0">
                <a:solidFill>
                  <a:srgbClr val="9AA8B6"/>
                </a:solidFill>
                <a:latin typeface="Calibri"/>
              </a:rPr>
              <a:t>We Do</a:t>
            </a:r>
          </a:p>
        </p:txBody>
      </p:sp>
      <p:sp>
        <p:nvSpPr>
          <p:cNvPr id="6" name="TextBox 5"/>
          <p:cNvSpPr txBox="1"/>
          <p:nvPr/>
        </p:nvSpPr>
        <p:spPr>
          <a:xfrm>
            <a:off x="1280160" y="3803904"/>
            <a:ext cx="9631375" cy="91440"/>
          </a:xfrm>
          <a:prstGeom prst="rect">
            <a:avLst/>
          </a:prstGeom>
          <a:noFill/>
        </p:spPr>
        <p:txBody>
          <a:bodyPr wrap="square">
            <a:spAutoFit/>
          </a:bodyPr>
          <a:lstStyle/>
          <a:p>
            <a:pPr algn="l"/>
            <a:r>
              <a:rPr sz="4400" b="1" i="0">
                <a:solidFill>
                  <a:srgbClr val="1F5CA8"/>
                </a:solidFill>
                <a:latin typeface="Calibri"/>
              </a:rPr>
              <a:t>Read</a:t>
            </a:r>
          </a:p>
        </p:txBody>
      </p:sp>
      <p:sp>
        <p:nvSpPr>
          <p:cNvPr id="7" name="TextBox 6"/>
          <p:cNvSpPr txBox="1"/>
          <p:nvPr/>
        </p:nvSpPr>
        <p:spPr>
          <a:xfrm>
            <a:off x="1280160" y="4553712"/>
            <a:ext cx="9631375" cy="91440"/>
          </a:xfrm>
          <a:prstGeom prst="rect">
            <a:avLst/>
          </a:prstGeom>
          <a:noFill/>
        </p:spPr>
        <p:txBody>
          <a:bodyPr wrap="square">
            <a:spAutoFit/>
          </a:bodyPr>
          <a:lstStyle/>
          <a:p>
            <a:pPr algn="l"/>
            <a:r>
              <a:rPr sz="3400" b="0" i="0">
                <a:solidFill>
                  <a:srgbClr val="9AA8B6"/>
                </a:solidFill>
                <a:latin typeface="Calibri"/>
              </a:rPr>
              <a:t>You Do</a:t>
            </a:r>
          </a:p>
        </p:txBody>
      </p:sp>
      <p:sp>
        <p:nvSpPr>
          <p:cNvPr id="8" name="TextBox 7"/>
          <p:cNvSpPr txBox="1"/>
          <p:nvPr/>
        </p:nvSpPr>
        <p:spPr>
          <a:xfrm>
            <a:off x="1280160" y="5303520"/>
            <a:ext cx="9631375" cy="91440"/>
          </a:xfrm>
          <a:prstGeom prst="rect">
            <a:avLst/>
          </a:prstGeom>
          <a:noFill/>
        </p:spPr>
        <p:txBody>
          <a:bodyPr wrap="square">
            <a:spAutoFit/>
          </a:bodyPr>
          <a:lstStyle/>
          <a:p>
            <a:pPr algn="l"/>
            <a:r>
              <a:rPr sz="3400" b="0" i="0">
                <a:solidFill>
                  <a:srgbClr val="9AA8B6"/>
                </a:solidFill>
                <a:latin typeface="Calibri"/>
              </a:rPr>
              <a:t>Closure</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2194560"/>
            <a:ext cx="10545775" cy="91440"/>
          </a:xfrm>
          <a:prstGeom prst="rect">
            <a:avLst/>
          </a:prstGeom>
          <a:noFill/>
        </p:spPr>
        <p:txBody>
          <a:bodyPr wrap="square">
            <a:spAutoFit/>
          </a:bodyPr>
          <a:lstStyle/>
          <a:p>
            <a:pPr algn="ctr"/>
            <a:r>
              <a:rPr sz="7200" b="1" i="0">
                <a:solidFill>
                  <a:srgbClr val="1A1A1A"/>
                </a:solidFill>
                <a:latin typeface="Calibri"/>
              </a:rPr>
              <a:t>Writing Book 8, p.61</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548640"/>
            <a:ext cx="10545775" cy="91440"/>
          </a:xfrm>
          <a:prstGeom prst="rect">
            <a:avLst/>
          </a:prstGeom>
          <a:noFill/>
        </p:spPr>
        <p:txBody>
          <a:bodyPr wrap="square">
            <a:spAutoFit/>
          </a:bodyPr>
          <a:lstStyle/>
          <a:p>
            <a:pPr algn="l"/>
            <a:r>
              <a:rPr sz="4000" b="1" i="0">
                <a:solidFill>
                  <a:srgbClr val="1A1A1A"/>
                </a:solidFill>
                <a:latin typeface="Calibri"/>
              </a:rPr>
              <a:t>Today</a:t>
            </a:r>
          </a:p>
        </p:txBody>
      </p:sp>
      <p:sp>
        <p:nvSpPr>
          <p:cNvPr id="3" name="TextBox 2"/>
          <p:cNvSpPr txBox="1"/>
          <p:nvPr/>
        </p:nvSpPr>
        <p:spPr>
          <a:xfrm>
            <a:off x="1280160" y="1554480"/>
            <a:ext cx="9631375" cy="91440"/>
          </a:xfrm>
          <a:prstGeom prst="rect">
            <a:avLst/>
          </a:prstGeom>
          <a:noFill/>
        </p:spPr>
        <p:txBody>
          <a:bodyPr wrap="square">
            <a:spAutoFit/>
          </a:bodyPr>
          <a:lstStyle/>
          <a:p>
            <a:pPr algn="l"/>
            <a:r>
              <a:rPr sz="3400" b="0" i="0">
                <a:solidFill>
                  <a:srgbClr val="9AA8B6"/>
                </a:solidFill>
                <a:latin typeface="Calibri"/>
              </a:rPr>
              <a:t>Launch</a:t>
            </a:r>
          </a:p>
        </p:txBody>
      </p:sp>
      <p:sp>
        <p:nvSpPr>
          <p:cNvPr id="4" name="TextBox 3"/>
          <p:cNvSpPr txBox="1"/>
          <p:nvPr/>
        </p:nvSpPr>
        <p:spPr>
          <a:xfrm>
            <a:off x="1280160" y="2304288"/>
            <a:ext cx="9631375" cy="91440"/>
          </a:xfrm>
          <a:prstGeom prst="rect">
            <a:avLst/>
          </a:prstGeom>
          <a:noFill/>
        </p:spPr>
        <p:txBody>
          <a:bodyPr wrap="square">
            <a:spAutoFit/>
          </a:bodyPr>
          <a:lstStyle/>
          <a:p>
            <a:pPr algn="l"/>
            <a:r>
              <a:rPr sz="3400" b="0" i="0">
                <a:solidFill>
                  <a:srgbClr val="9AA8B6"/>
                </a:solidFill>
                <a:latin typeface="Calibri"/>
              </a:rPr>
              <a:t>I Do</a:t>
            </a:r>
          </a:p>
        </p:txBody>
      </p:sp>
      <p:sp>
        <p:nvSpPr>
          <p:cNvPr id="5" name="TextBox 4"/>
          <p:cNvSpPr txBox="1"/>
          <p:nvPr/>
        </p:nvSpPr>
        <p:spPr>
          <a:xfrm>
            <a:off x="1280160" y="3054096"/>
            <a:ext cx="9631375" cy="91440"/>
          </a:xfrm>
          <a:prstGeom prst="rect">
            <a:avLst/>
          </a:prstGeom>
          <a:noFill/>
        </p:spPr>
        <p:txBody>
          <a:bodyPr wrap="square">
            <a:spAutoFit/>
          </a:bodyPr>
          <a:lstStyle/>
          <a:p>
            <a:pPr algn="l"/>
            <a:r>
              <a:rPr sz="3400" b="0" i="0">
                <a:solidFill>
                  <a:srgbClr val="9AA8B6"/>
                </a:solidFill>
                <a:latin typeface="Calibri"/>
              </a:rPr>
              <a:t>We Do</a:t>
            </a:r>
          </a:p>
        </p:txBody>
      </p:sp>
      <p:sp>
        <p:nvSpPr>
          <p:cNvPr id="6" name="TextBox 5"/>
          <p:cNvSpPr txBox="1"/>
          <p:nvPr/>
        </p:nvSpPr>
        <p:spPr>
          <a:xfrm>
            <a:off x="1280160" y="3803904"/>
            <a:ext cx="9631375" cy="91440"/>
          </a:xfrm>
          <a:prstGeom prst="rect">
            <a:avLst/>
          </a:prstGeom>
          <a:noFill/>
        </p:spPr>
        <p:txBody>
          <a:bodyPr wrap="square">
            <a:spAutoFit/>
          </a:bodyPr>
          <a:lstStyle/>
          <a:p>
            <a:pPr algn="l"/>
            <a:r>
              <a:rPr sz="3400" b="0" i="0">
                <a:solidFill>
                  <a:srgbClr val="9AA8B6"/>
                </a:solidFill>
                <a:latin typeface="Calibri"/>
              </a:rPr>
              <a:t>Read</a:t>
            </a:r>
          </a:p>
        </p:txBody>
      </p:sp>
      <p:sp>
        <p:nvSpPr>
          <p:cNvPr id="7" name="TextBox 6"/>
          <p:cNvSpPr txBox="1"/>
          <p:nvPr/>
        </p:nvSpPr>
        <p:spPr>
          <a:xfrm>
            <a:off x="1280160" y="4553712"/>
            <a:ext cx="9631375" cy="91440"/>
          </a:xfrm>
          <a:prstGeom prst="rect">
            <a:avLst/>
          </a:prstGeom>
          <a:noFill/>
        </p:spPr>
        <p:txBody>
          <a:bodyPr wrap="square">
            <a:spAutoFit/>
          </a:bodyPr>
          <a:lstStyle/>
          <a:p>
            <a:pPr algn="l"/>
            <a:r>
              <a:rPr sz="4400" b="1" i="0">
                <a:solidFill>
                  <a:srgbClr val="1F5CA8"/>
                </a:solidFill>
                <a:latin typeface="Calibri"/>
              </a:rPr>
              <a:t>You Do</a:t>
            </a:r>
          </a:p>
        </p:txBody>
      </p:sp>
      <p:sp>
        <p:nvSpPr>
          <p:cNvPr id="8" name="TextBox 7"/>
          <p:cNvSpPr txBox="1"/>
          <p:nvPr/>
        </p:nvSpPr>
        <p:spPr>
          <a:xfrm>
            <a:off x="1280160" y="5303520"/>
            <a:ext cx="9631375" cy="91440"/>
          </a:xfrm>
          <a:prstGeom prst="rect">
            <a:avLst/>
          </a:prstGeom>
          <a:noFill/>
        </p:spPr>
        <p:txBody>
          <a:bodyPr wrap="square">
            <a:spAutoFit/>
          </a:bodyPr>
          <a:lstStyle/>
          <a:p>
            <a:pPr algn="l"/>
            <a:r>
              <a:rPr sz="3400" b="0" i="0">
                <a:solidFill>
                  <a:srgbClr val="9AA8B6"/>
                </a:solidFill>
                <a:latin typeface="Calibri"/>
              </a:rPr>
              <a:t>Closure</a:t>
            </a:r>
          </a:p>
        </p:txBody>
      </p:sp>
      <p:sp>
        <p:nvSpPr>
          <p:cNvPr id="9" name="TextBox 8"/>
          <p:cNvSpPr txBox="1"/>
          <p:nvPr/>
        </p:nvSpPr>
        <p:spPr>
          <a:xfrm>
            <a:off x="1280160" y="6172200"/>
            <a:ext cx="9631375" cy="91440"/>
          </a:xfrm>
          <a:prstGeom prst="rect">
            <a:avLst/>
          </a:prstGeom>
          <a:noFill/>
        </p:spPr>
        <p:txBody>
          <a:bodyPr wrap="square">
            <a:spAutoFit/>
          </a:bodyPr>
          <a:lstStyle/>
          <a:p>
            <a:pPr algn="l"/>
            <a:r>
              <a:rPr sz="1800" b="0" i="0">
                <a:solidFill>
                  <a:srgbClr val="8A6D3B"/>
                </a:solidFill>
                <a:latin typeface="Calibri"/>
              </a:rPr>
              <a:t>Written on the sheet   ·   4-5 min</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822960"/>
            <a:ext cx="10545775" cy="91440"/>
          </a:xfrm>
          <a:prstGeom prst="rect">
            <a:avLst/>
          </a:prstGeom>
          <a:noFill/>
        </p:spPr>
        <p:txBody>
          <a:bodyPr wrap="square">
            <a:spAutoFit/>
          </a:bodyPr>
          <a:lstStyle/>
          <a:p>
            <a:pPr algn="l"/>
            <a:r>
              <a:rPr sz="7200" b="1" i="0">
                <a:solidFill>
                  <a:srgbClr val="1A1A1A"/>
                </a:solidFill>
                <a:latin typeface="Calibri"/>
              </a:rPr>
              <a:t>1. MATCH</a:t>
            </a:r>
          </a:p>
        </p:txBody>
      </p:sp>
      <p:sp>
        <p:nvSpPr>
          <p:cNvPr id="3" name="TextBox 2"/>
          <p:cNvSpPr txBox="1"/>
          <p:nvPr/>
        </p:nvSpPr>
        <p:spPr>
          <a:xfrm>
            <a:off x="822960" y="2286000"/>
            <a:ext cx="10545775" cy="91440"/>
          </a:xfrm>
          <a:prstGeom prst="rect">
            <a:avLst/>
          </a:prstGeom>
          <a:noFill/>
        </p:spPr>
        <p:txBody>
          <a:bodyPr wrap="square">
            <a:spAutoFit/>
          </a:bodyPr>
          <a:lstStyle/>
          <a:p>
            <a:pPr algn="l"/>
            <a:r>
              <a:rPr sz="2800" b="0" i="0">
                <a:solidFill>
                  <a:srgbClr val="1A1A1A"/>
                </a:solidFill>
                <a:latin typeface="Calibri"/>
              </a:rPr>
              <a:t>Draw a line from each academic word to the everyday word that means about the same.</a:t>
            </a:r>
          </a:p>
        </p:txBody>
      </p:sp>
      <p:sp>
        <p:nvSpPr>
          <p:cNvPr id="4" name="TextBox 3"/>
          <p:cNvSpPr txBox="1"/>
          <p:nvPr/>
        </p:nvSpPr>
        <p:spPr>
          <a:xfrm>
            <a:off x="822960" y="3200400"/>
            <a:ext cx="10545775" cy="91440"/>
          </a:xfrm>
          <a:prstGeom prst="rect">
            <a:avLst/>
          </a:prstGeom>
          <a:noFill/>
        </p:spPr>
        <p:txBody>
          <a:bodyPr wrap="square">
            <a:spAutoFit/>
          </a:bodyPr>
          <a:lstStyle/>
          <a:p>
            <a:pPr algn="l"/>
            <a:r>
              <a:rPr sz="2800" b="0" i="0">
                <a:solidFill>
                  <a:srgbClr val="1A1A1A"/>
                </a:solidFill>
                <a:latin typeface="Calibri"/>
              </a:rPr>
              <a:t>Like this:</a:t>
            </a:r>
          </a:p>
        </p:txBody>
      </p:sp>
      <p:sp>
        <p:nvSpPr>
          <p:cNvPr id="5" name="TextBox 4"/>
          <p:cNvSpPr txBox="1"/>
          <p:nvPr/>
        </p:nvSpPr>
        <p:spPr>
          <a:xfrm>
            <a:off x="822960" y="4114800"/>
            <a:ext cx="10545775" cy="91440"/>
          </a:xfrm>
          <a:prstGeom prst="rect">
            <a:avLst/>
          </a:prstGeom>
          <a:noFill/>
        </p:spPr>
        <p:txBody>
          <a:bodyPr wrap="square">
            <a:spAutoFit/>
          </a:bodyPr>
          <a:lstStyle/>
          <a:p>
            <a:pPr algn="l"/>
            <a:r>
              <a:rPr sz="2800" b="0" i="0">
                <a:solidFill>
                  <a:srgbClr val="1A1A1A"/>
                </a:solidFill>
                <a:latin typeface="Calibri"/>
              </a:rPr>
              <a:t>it is worth noting that  —  note that</a:t>
            </a:r>
          </a:p>
        </p:txBody>
      </p:sp>
      <p:sp>
        <p:nvSpPr>
          <p:cNvPr id="6" name="TextBox 5"/>
          <p:cNvSpPr txBox="1"/>
          <p:nvPr/>
        </p:nvSpPr>
        <p:spPr>
          <a:xfrm>
            <a:off x="822960" y="6263640"/>
            <a:ext cx="10545775" cy="91440"/>
          </a:xfrm>
          <a:prstGeom prst="rect">
            <a:avLst/>
          </a:prstGeom>
          <a:noFill/>
        </p:spPr>
        <p:txBody>
          <a:bodyPr wrap="square">
            <a:spAutoFit/>
          </a:bodyPr>
          <a:lstStyle/>
          <a:p>
            <a:pPr algn="l"/>
            <a:r>
              <a:rPr sz="1800" b="0" i="0">
                <a:solidFill>
                  <a:srgbClr val="8A6D3B"/>
                </a:solidFill>
                <a:latin typeface="Calibri"/>
              </a:rPr>
              <a:t>Written on the sheet</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822960"/>
            <a:ext cx="10545775" cy="91440"/>
          </a:xfrm>
          <a:prstGeom prst="rect">
            <a:avLst/>
          </a:prstGeom>
          <a:noFill/>
        </p:spPr>
        <p:txBody>
          <a:bodyPr wrap="square">
            <a:spAutoFit/>
          </a:bodyPr>
          <a:lstStyle/>
          <a:p>
            <a:pPr algn="l"/>
            <a:r>
              <a:rPr sz="7200" b="1" i="0">
                <a:solidFill>
                  <a:srgbClr val="1A1A1A"/>
                </a:solidFill>
                <a:latin typeface="Calibri"/>
              </a:rPr>
              <a:t>2. CHOOSE</a:t>
            </a:r>
          </a:p>
        </p:txBody>
      </p:sp>
      <p:sp>
        <p:nvSpPr>
          <p:cNvPr id="3" name="TextBox 2"/>
          <p:cNvSpPr txBox="1"/>
          <p:nvPr/>
        </p:nvSpPr>
        <p:spPr>
          <a:xfrm>
            <a:off x="822960" y="2286000"/>
            <a:ext cx="10545775" cy="91440"/>
          </a:xfrm>
          <a:prstGeom prst="rect">
            <a:avLst/>
          </a:prstGeom>
          <a:noFill/>
        </p:spPr>
        <p:txBody>
          <a:bodyPr wrap="square">
            <a:spAutoFit/>
          </a:bodyPr>
          <a:lstStyle/>
          <a:p>
            <a:pPr algn="l"/>
            <a:r>
              <a:rPr sz="2800" b="0" i="0">
                <a:solidFill>
                  <a:srgbClr val="1A1A1A"/>
                </a:solidFill>
                <a:latin typeface="Calibri"/>
              </a:rPr>
              <a:t>Fill each gap with the right word. Word bank: all things considered, as regards, by and large, for the purposes of, in so doing, in the context of, insofar as, it is worth noting that, notwithstanding, that being said, to put it another way, with the exception of.</a:t>
            </a:r>
          </a:p>
        </p:txBody>
      </p:sp>
      <p:sp>
        <p:nvSpPr>
          <p:cNvPr id="4" name="TextBox 3"/>
          <p:cNvSpPr txBox="1"/>
          <p:nvPr/>
        </p:nvSpPr>
        <p:spPr>
          <a:xfrm>
            <a:off x="822960" y="3200400"/>
            <a:ext cx="10545775" cy="91440"/>
          </a:xfrm>
          <a:prstGeom prst="rect">
            <a:avLst/>
          </a:prstGeom>
          <a:noFill/>
        </p:spPr>
        <p:txBody>
          <a:bodyPr wrap="square">
            <a:spAutoFit/>
          </a:bodyPr>
          <a:lstStyle/>
          <a:p>
            <a:pPr algn="l"/>
            <a:r>
              <a:rPr sz="2800" b="0" i="0">
                <a:solidFill>
                  <a:srgbClr val="1A1A1A"/>
                </a:solidFill>
                <a:latin typeface="Calibri"/>
              </a:rPr>
              <a:t>Like this:</a:t>
            </a:r>
          </a:p>
        </p:txBody>
      </p:sp>
      <p:sp>
        <p:nvSpPr>
          <p:cNvPr id="5" name="TextBox 4"/>
          <p:cNvSpPr txBox="1"/>
          <p:nvPr/>
        </p:nvSpPr>
        <p:spPr>
          <a:xfrm>
            <a:off x="822960" y="4114800"/>
            <a:ext cx="10545775" cy="91440"/>
          </a:xfrm>
          <a:prstGeom prst="rect">
            <a:avLst/>
          </a:prstGeom>
          <a:noFill/>
        </p:spPr>
        <p:txBody>
          <a:bodyPr wrap="square">
            <a:spAutoFit/>
          </a:bodyPr>
          <a:lstStyle/>
          <a:p>
            <a:pPr algn="l"/>
            <a:r>
              <a:rPr sz="2800" b="0" i="0">
                <a:solidFill>
                  <a:srgbClr val="1A1A1A"/>
                </a:solidFill>
                <a:latin typeface="Calibri"/>
              </a:rPr>
              <a:t>________ costs vary.</a:t>
            </a:r>
          </a:p>
        </p:txBody>
      </p:sp>
      <p:sp>
        <p:nvSpPr>
          <p:cNvPr id="6" name="TextBox 5"/>
          <p:cNvSpPr txBox="1"/>
          <p:nvPr/>
        </p:nvSpPr>
        <p:spPr>
          <a:xfrm>
            <a:off x="822960" y="5029200"/>
            <a:ext cx="10545775" cy="91440"/>
          </a:xfrm>
          <a:prstGeom prst="rect">
            <a:avLst/>
          </a:prstGeom>
          <a:noFill/>
        </p:spPr>
        <p:txBody>
          <a:bodyPr wrap="square">
            <a:spAutoFit/>
          </a:bodyPr>
          <a:lstStyle/>
          <a:p>
            <a:pPr algn="l"/>
            <a:r>
              <a:rPr sz="2800" b="0" i="0">
                <a:solidFill>
                  <a:srgbClr val="1A1A1A"/>
                </a:solidFill>
                <a:latin typeface="Calibri"/>
              </a:rPr>
              <a:t>→ it is worth noting that</a:t>
            </a:r>
          </a:p>
        </p:txBody>
      </p:sp>
      <p:sp>
        <p:nvSpPr>
          <p:cNvPr id="7" name="TextBox 6"/>
          <p:cNvSpPr txBox="1"/>
          <p:nvPr/>
        </p:nvSpPr>
        <p:spPr>
          <a:xfrm>
            <a:off x="822960" y="6263640"/>
            <a:ext cx="10545775" cy="91440"/>
          </a:xfrm>
          <a:prstGeom prst="rect">
            <a:avLst/>
          </a:prstGeom>
          <a:noFill/>
        </p:spPr>
        <p:txBody>
          <a:bodyPr wrap="square">
            <a:spAutoFit/>
          </a:bodyPr>
          <a:lstStyle/>
          <a:p>
            <a:pPr algn="l"/>
            <a:r>
              <a:rPr sz="1800" b="0" i="0">
                <a:solidFill>
                  <a:srgbClr val="8A6D3B"/>
                </a:solidFill>
                <a:latin typeface="Calibri"/>
              </a:rPr>
              <a:t>Written on the sheet</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2194560"/>
            <a:ext cx="10545775" cy="91440"/>
          </a:xfrm>
          <a:prstGeom prst="rect">
            <a:avLst/>
          </a:prstGeom>
          <a:noFill/>
        </p:spPr>
        <p:txBody>
          <a:bodyPr wrap="square">
            <a:spAutoFit/>
          </a:bodyPr>
          <a:lstStyle/>
          <a:p>
            <a:pPr algn="ctr"/>
            <a:r>
              <a:rPr sz="5400" b="1" i="0">
                <a:solidFill>
                  <a:srgbClr val="1A1A1A"/>
                </a:solidFill>
                <a:latin typeface="Calibri"/>
              </a:rPr>
              <a:t>Chunks: useful phrases — use the words</a:t>
            </a:r>
          </a:p>
        </p:txBody>
      </p:sp>
      <p:sp>
        <p:nvSpPr>
          <p:cNvPr id="3" name="TextBox 2"/>
          <p:cNvSpPr txBox="1"/>
          <p:nvPr/>
        </p:nvSpPr>
        <p:spPr>
          <a:xfrm>
            <a:off x="822960" y="6263640"/>
            <a:ext cx="10545775" cy="91440"/>
          </a:xfrm>
          <a:prstGeom prst="rect">
            <a:avLst/>
          </a:prstGeom>
          <a:noFill/>
        </p:spPr>
        <p:txBody>
          <a:bodyPr wrap="square">
            <a:spAutoFit/>
          </a:bodyPr>
          <a:lstStyle/>
          <a:p>
            <a:pPr algn="l"/>
            <a:r>
              <a:rPr sz="1800" b="0" i="0">
                <a:solidFill>
                  <a:srgbClr val="8A6D3B"/>
                </a:solidFill>
                <a:latin typeface="Calibri"/>
              </a:rPr>
              <a:t>Retrieval on MWB</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822960"/>
            <a:ext cx="10545775" cy="91440"/>
          </a:xfrm>
          <a:prstGeom prst="rect">
            <a:avLst/>
          </a:prstGeom>
          <a:noFill/>
        </p:spPr>
        <p:txBody>
          <a:bodyPr wrap="square">
            <a:spAutoFit/>
          </a:bodyPr>
          <a:lstStyle/>
          <a:p>
            <a:pPr algn="l"/>
            <a:r>
              <a:rPr sz="7200" b="1" i="0">
                <a:solidFill>
                  <a:srgbClr val="1A1A1A"/>
                </a:solidFill>
                <a:latin typeface="Calibri"/>
              </a:rPr>
              <a:t>3. FRAME</a:t>
            </a:r>
          </a:p>
        </p:txBody>
      </p:sp>
      <p:sp>
        <p:nvSpPr>
          <p:cNvPr id="3" name="TextBox 2"/>
          <p:cNvSpPr txBox="1"/>
          <p:nvPr/>
        </p:nvSpPr>
        <p:spPr>
          <a:xfrm>
            <a:off x="822960" y="2286000"/>
            <a:ext cx="10545775" cy="91440"/>
          </a:xfrm>
          <a:prstGeom prst="rect">
            <a:avLst/>
          </a:prstGeom>
          <a:noFill/>
        </p:spPr>
        <p:txBody>
          <a:bodyPr wrap="square">
            <a:spAutoFit/>
          </a:bodyPr>
          <a:lstStyle/>
          <a:p>
            <a:pPr algn="l"/>
            <a:r>
              <a:rPr sz="2800" b="0" i="0">
                <a:solidFill>
                  <a:srgbClr val="1A1A1A"/>
                </a:solidFill>
                <a:latin typeface="Calibri"/>
              </a:rPr>
              <a:t>Write these sentences with no frame to help you.</a:t>
            </a:r>
          </a:p>
        </p:txBody>
      </p:sp>
      <p:sp>
        <p:nvSpPr>
          <p:cNvPr id="4" name="TextBox 3"/>
          <p:cNvSpPr txBox="1"/>
          <p:nvPr/>
        </p:nvSpPr>
        <p:spPr>
          <a:xfrm>
            <a:off x="822960" y="6263640"/>
            <a:ext cx="10545775" cy="91440"/>
          </a:xfrm>
          <a:prstGeom prst="rect">
            <a:avLst/>
          </a:prstGeom>
          <a:noFill/>
        </p:spPr>
        <p:txBody>
          <a:bodyPr wrap="square">
            <a:spAutoFit/>
          </a:bodyPr>
          <a:lstStyle/>
          <a:p>
            <a:pPr algn="l"/>
            <a:r>
              <a:rPr sz="1800" b="0" i="0">
                <a:solidFill>
                  <a:srgbClr val="8A6D3B"/>
                </a:solidFill>
                <a:latin typeface="Calibri"/>
              </a:rPr>
              <a:t>Written on the sheet</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822960"/>
            <a:ext cx="10545775" cy="91440"/>
          </a:xfrm>
          <a:prstGeom prst="rect">
            <a:avLst/>
          </a:prstGeom>
          <a:noFill/>
        </p:spPr>
        <p:txBody>
          <a:bodyPr wrap="square">
            <a:spAutoFit/>
          </a:bodyPr>
          <a:lstStyle/>
          <a:p>
            <a:pPr algn="l"/>
            <a:r>
              <a:rPr sz="7200" b="1" i="0">
                <a:solidFill>
                  <a:srgbClr val="1A1A1A"/>
                </a:solidFill>
                <a:latin typeface="Calibri"/>
              </a:rPr>
              <a:t>4. PRODUCE</a:t>
            </a:r>
          </a:p>
        </p:txBody>
      </p:sp>
      <p:sp>
        <p:nvSpPr>
          <p:cNvPr id="3" name="TextBox 2"/>
          <p:cNvSpPr txBox="1"/>
          <p:nvPr/>
        </p:nvSpPr>
        <p:spPr>
          <a:xfrm>
            <a:off x="822960" y="2286000"/>
            <a:ext cx="10545775" cy="91440"/>
          </a:xfrm>
          <a:prstGeom prst="rect">
            <a:avLst/>
          </a:prstGeom>
          <a:noFill/>
        </p:spPr>
        <p:txBody>
          <a:bodyPr wrap="square">
            <a:spAutoFit/>
          </a:bodyPr>
          <a:lstStyle/>
          <a:p>
            <a:pPr algn="l"/>
            <a:r>
              <a:rPr sz="2800" b="0" i="0">
                <a:solidFill>
                  <a:srgbClr val="1A1A1A"/>
                </a:solidFill>
                <a:latin typeface="Calibri"/>
              </a:rPr>
              <a:t>Write your own sentences using the academic words. Target: 5 paragraphs. A + means more than one sentence in that slot. No frames today. You have had them three times; the words are yours.</a:t>
            </a:r>
          </a:p>
        </p:txBody>
      </p:sp>
      <p:sp>
        <p:nvSpPr>
          <p:cNvPr id="4" name="TextBox 3"/>
          <p:cNvSpPr txBox="1"/>
          <p:nvPr/>
        </p:nvSpPr>
        <p:spPr>
          <a:xfrm>
            <a:off x="822960" y="3200400"/>
            <a:ext cx="10545775" cy="91440"/>
          </a:xfrm>
          <a:prstGeom prst="rect">
            <a:avLst/>
          </a:prstGeom>
          <a:noFill/>
        </p:spPr>
        <p:txBody>
          <a:bodyPr wrap="square">
            <a:spAutoFit/>
          </a:bodyPr>
          <a:lstStyle/>
          <a:p>
            <a:pPr algn="l"/>
            <a:r>
              <a:rPr sz="2800" b="0" i="0">
                <a:solidFill>
                  <a:srgbClr val="1A1A1A"/>
                </a:solidFill>
                <a:latin typeface="Calibri"/>
              </a:rPr>
              <a:t>Like this:</a:t>
            </a:r>
          </a:p>
        </p:txBody>
      </p:sp>
      <p:sp>
        <p:nvSpPr>
          <p:cNvPr id="5" name="TextBox 4"/>
          <p:cNvSpPr txBox="1"/>
          <p:nvPr/>
        </p:nvSpPr>
        <p:spPr>
          <a:xfrm>
            <a:off x="822960" y="4114800"/>
            <a:ext cx="10545775" cy="91440"/>
          </a:xfrm>
          <a:prstGeom prst="rect">
            <a:avLst/>
          </a:prstGeom>
          <a:noFill/>
        </p:spPr>
        <p:txBody>
          <a:bodyPr wrap="square">
            <a:spAutoFit/>
          </a:bodyPr>
          <a:lstStyle/>
          <a:p>
            <a:pPr algn="l"/>
            <a:r>
              <a:rPr sz="2800" b="0" i="0">
                <a:solidFill>
                  <a:srgbClr val="1A1A1A"/>
                </a:solidFill>
                <a:latin typeface="Calibri"/>
              </a:rPr>
              <a:t>It is worth noting that costs vary.</a:t>
            </a:r>
          </a:p>
        </p:txBody>
      </p:sp>
      <p:sp>
        <p:nvSpPr>
          <p:cNvPr id="6" name="TextBox 5"/>
          <p:cNvSpPr txBox="1"/>
          <p:nvPr/>
        </p:nvSpPr>
        <p:spPr>
          <a:xfrm>
            <a:off x="822960" y="5029200"/>
            <a:ext cx="10545775" cy="91440"/>
          </a:xfrm>
          <a:prstGeom prst="rect">
            <a:avLst/>
          </a:prstGeom>
          <a:noFill/>
        </p:spPr>
        <p:txBody>
          <a:bodyPr wrap="square">
            <a:spAutoFit/>
          </a:bodyPr>
          <a:lstStyle/>
          <a:p>
            <a:pPr algn="l"/>
            <a:r>
              <a:rPr sz="2800" b="0" i="0">
                <a:solidFill>
                  <a:srgbClr val="1A1A1A"/>
                </a:solidFill>
                <a:latin typeface="Calibri"/>
              </a:rPr>
              <a:t>(uses it is worth noting that — and it does real work)</a:t>
            </a:r>
          </a:p>
        </p:txBody>
      </p:sp>
      <p:sp>
        <p:nvSpPr>
          <p:cNvPr id="7" name="TextBox 6"/>
          <p:cNvSpPr txBox="1"/>
          <p:nvPr/>
        </p:nvSpPr>
        <p:spPr>
          <a:xfrm>
            <a:off x="822960" y="6263640"/>
            <a:ext cx="10545775" cy="91440"/>
          </a:xfrm>
          <a:prstGeom prst="rect">
            <a:avLst/>
          </a:prstGeom>
          <a:noFill/>
        </p:spPr>
        <p:txBody>
          <a:bodyPr wrap="square">
            <a:spAutoFit/>
          </a:bodyPr>
          <a:lstStyle/>
          <a:p>
            <a:pPr algn="l"/>
            <a:r>
              <a:rPr sz="1800" b="0" i="0">
                <a:solidFill>
                  <a:srgbClr val="8A6D3B"/>
                </a:solidFill>
                <a:latin typeface="Calibri"/>
              </a:rPr>
              <a:t>Written on the sheet</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822960"/>
            <a:ext cx="10545775" cy="91440"/>
          </a:xfrm>
          <a:prstGeom prst="rect">
            <a:avLst/>
          </a:prstGeom>
          <a:noFill/>
        </p:spPr>
        <p:txBody>
          <a:bodyPr wrap="square">
            <a:spAutoFit/>
          </a:bodyPr>
          <a:lstStyle/>
          <a:p>
            <a:pPr algn="l"/>
            <a:r>
              <a:rPr sz="7200" b="1" i="0">
                <a:solidFill>
                  <a:srgbClr val="1A1A1A"/>
                </a:solidFill>
                <a:latin typeface="Calibri"/>
              </a:rPr>
              <a:t>5. JUDGE</a:t>
            </a:r>
          </a:p>
        </p:txBody>
      </p:sp>
      <p:sp>
        <p:nvSpPr>
          <p:cNvPr id="3" name="TextBox 2"/>
          <p:cNvSpPr txBox="1"/>
          <p:nvPr/>
        </p:nvSpPr>
        <p:spPr>
          <a:xfrm>
            <a:off x="822960" y="2286000"/>
            <a:ext cx="10545775" cy="91440"/>
          </a:xfrm>
          <a:prstGeom prst="rect">
            <a:avLst/>
          </a:prstGeom>
          <a:noFill/>
        </p:spPr>
        <p:txBody>
          <a:bodyPr wrap="square">
            <a:spAutoFit/>
          </a:bodyPr>
          <a:lstStyle/>
          <a:p>
            <a:pPr algn="l"/>
            <a:r>
              <a:rPr sz="2800" b="0" i="0">
                <a:solidFill>
                  <a:srgbClr val="1A1A1A"/>
                </a:solidFill>
                <a:latin typeface="Calibri"/>
              </a:rPr>
              <a:t>For each pair, mark which version suits who is reading named — and say why.</a:t>
            </a:r>
          </a:p>
        </p:txBody>
      </p:sp>
      <p:sp>
        <p:nvSpPr>
          <p:cNvPr id="4" name="TextBox 3"/>
          <p:cNvSpPr txBox="1"/>
          <p:nvPr/>
        </p:nvSpPr>
        <p:spPr>
          <a:xfrm>
            <a:off x="822960" y="3200400"/>
            <a:ext cx="10545775" cy="91440"/>
          </a:xfrm>
          <a:prstGeom prst="rect">
            <a:avLst/>
          </a:prstGeom>
          <a:noFill/>
        </p:spPr>
        <p:txBody>
          <a:bodyPr wrap="square">
            <a:spAutoFit/>
          </a:bodyPr>
          <a:lstStyle/>
          <a:p>
            <a:pPr algn="l"/>
            <a:r>
              <a:rPr sz="2800" b="0" i="0">
                <a:solidFill>
                  <a:srgbClr val="1A1A1A"/>
                </a:solidFill>
                <a:latin typeface="Calibri"/>
              </a:rPr>
              <a:t>Like this:</a:t>
            </a:r>
          </a:p>
        </p:txBody>
      </p:sp>
      <p:sp>
        <p:nvSpPr>
          <p:cNvPr id="5" name="TextBox 4"/>
          <p:cNvSpPr txBox="1"/>
          <p:nvPr/>
        </p:nvSpPr>
        <p:spPr>
          <a:xfrm>
            <a:off x="822960" y="4114800"/>
            <a:ext cx="10545775" cy="91440"/>
          </a:xfrm>
          <a:prstGeom prst="rect">
            <a:avLst/>
          </a:prstGeom>
          <a:noFill/>
        </p:spPr>
        <p:txBody>
          <a:bodyPr wrap="square">
            <a:spAutoFit/>
          </a:bodyPr>
          <a:lstStyle/>
          <a:p>
            <a:pPr algn="l"/>
            <a:r>
              <a:rPr sz="2800" b="0" i="0">
                <a:solidFill>
                  <a:srgbClr val="1A1A1A"/>
                </a:solidFill>
                <a:latin typeface="Calibri"/>
              </a:rPr>
              <a:t>it is worth noting that / note that — which suits a science report?</a:t>
            </a:r>
          </a:p>
        </p:txBody>
      </p:sp>
      <p:sp>
        <p:nvSpPr>
          <p:cNvPr id="6" name="TextBox 5"/>
          <p:cNvSpPr txBox="1"/>
          <p:nvPr/>
        </p:nvSpPr>
        <p:spPr>
          <a:xfrm>
            <a:off x="822960" y="6263640"/>
            <a:ext cx="10545775" cy="91440"/>
          </a:xfrm>
          <a:prstGeom prst="rect">
            <a:avLst/>
          </a:prstGeom>
          <a:noFill/>
        </p:spPr>
        <p:txBody>
          <a:bodyPr wrap="square">
            <a:spAutoFit/>
          </a:bodyPr>
          <a:lstStyle/>
          <a:p>
            <a:pPr algn="l"/>
            <a:r>
              <a:rPr sz="1800" b="0" i="0">
                <a:solidFill>
                  <a:srgbClr val="8A6D3B"/>
                </a:solidFill>
                <a:latin typeface="Calibri"/>
              </a:rPr>
              <a:t>Written on the sheet</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548640"/>
            <a:ext cx="10545775" cy="91440"/>
          </a:xfrm>
          <a:prstGeom prst="rect">
            <a:avLst/>
          </a:prstGeom>
          <a:noFill/>
        </p:spPr>
        <p:txBody>
          <a:bodyPr wrap="square">
            <a:spAutoFit/>
          </a:bodyPr>
          <a:lstStyle/>
          <a:p>
            <a:pPr algn="l"/>
            <a:r>
              <a:rPr sz="4000" b="1" i="0">
                <a:solidFill>
                  <a:srgbClr val="1A1A1A"/>
                </a:solidFill>
                <a:latin typeface="Calibri"/>
              </a:rPr>
              <a:t>Today</a:t>
            </a:r>
          </a:p>
        </p:txBody>
      </p:sp>
      <p:sp>
        <p:nvSpPr>
          <p:cNvPr id="3" name="TextBox 2"/>
          <p:cNvSpPr txBox="1"/>
          <p:nvPr/>
        </p:nvSpPr>
        <p:spPr>
          <a:xfrm>
            <a:off x="1280160" y="1554480"/>
            <a:ext cx="9631375" cy="91440"/>
          </a:xfrm>
          <a:prstGeom prst="rect">
            <a:avLst/>
          </a:prstGeom>
          <a:noFill/>
        </p:spPr>
        <p:txBody>
          <a:bodyPr wrap="square">
            <a:spAutoFit/>
          </a:bodyPr>
          <a:lstStyle/>
          <a:p>
            <a:pPr algn="l"/>
            <a:r>
              <a:rPr sz="3400" b="0" i="0">
                <a:solidFill>
                  <a:srgbClr val="9AA8B6"/>
                </a:solidFill>
                <a:latin typeface="Calibri"/>
              </a:rPr>
              <a:t>Launch</a:t>
            </a:r>
          </a:p>
        </p:txBody>
      </p:sp>
      <p:sp>
        <p:nvSpPr>
          <p:cNvPr id="4" name="TextBox 3"/>
          <p:cNvSpPr txBox="1"/>
          <p:nvPr/>
        </p:nvSpPr>
        <p:spPr>
          <a:xfrm>
            <a:off x="1280160" y="2304288"/>
            <a:ext cx="9631375" cy="91440"/>
          </a:xfrm>
          <a:prstGeom prst="rect">
            <a:avLst/>
          </a:prstGeom>
          <a:noFill/>
        </p:spPr>
        <p:txBody>
          <a:bodyPr wrap="square">
            <a:spAutoFit/>
          </a:bodyPr>
          <a:lstStyle/>
          <a:p>
            <a:pPr algn="l"/>
            <a:r>
              <a:rPr sz="3400" b="0" i="0">
                <a:solidFill>
                  <a:srgbClr val="9AA8B6"/>
                </a:solidFill>
                <a:latin typeface="Calibri"/>
              </a:rPr>
              <a:t>I Do</a:t>
            </a:r>
          </a:p>
        </p:txBody>
      </p:sp>
      <p:sp>
        <p:nvSpPr>
          <p:cNvPr id="5" name="TextBox 4"/>
          <p:cNvSpPr txBox="1"/>
          <p:nvPr/>
        </p:nvSpPr>
        <p:spPr>
          <a:xfrm>
            <a:off x="1280160" y="3054096"/>
            <a:ext cx="9631375" cy="91440"/>
          </a:xfrm>
          <a:prstGeom prst="rect">
            <a:avLst/>
          </a:prstGeom>
          <a:noFill/>
        </p:spPr>
        <p:txBody>
          <a:bodyPr wrap="square">
            <a:spAutoFit/>
          </a:bodyPr>
          <a:lstStyle/>
          <a:p>
            <a:pPr algn="l"/>
            <a:r>
              <a:rPr sz="3400" b="0" i="0">
                <a:solidFill>
                  <a:srgbClr val="9AA8B6"/>
                </a:solidFill>
                <a:latin typeface="Calibri"/>
              </a:rPr>
              <a:t>We Do</a:t>
            </a:r>
          </a:p>
        </p:txBody>
      </p:sp>
      <p:sp>
        <p:nvSpPr>
          <p:cNvPr id="6" name="TextBox 5"/>
          <p:cNvSpPr txBox="1"/>
          <p:nvPr/>
        </p:nvSpPr>
        <p:spPr>
          <a:xfrm>
            <a:off x="1280160" y="3803904"/>
            <a:ext cx="9631375" cy="91440"/>
          </a:xfrm>
          <a:prstGeom prst="rect">
            <a:avLst/>
          </a:prstGeom>
          <a:noFill/>
        </p:spPr>
        <p:txBody>
          <a:bodyPr wrap="square">
            <a:spAutoFit/>
          </a:bodyPr>
          <a:lstStyle/>
          <a:p>
            <a:pPr algn="l"/>
            <a:r>
              <a:rPr sz="3400" b="0" i="0">
                <a:solidFill>
                  <a:srgbClr val="9AA8B6"/>
                </a:solidFill>
                <a:latin typeface="Calibri"/>
              </a:rPr>
              <a:t>Read</a:t>
            </a:r>
          </a:p>
        </p:txBody>
      </p:sp>
      <p:sp>
        <p:nvSpPr>
          <p:cNvPr id="7" name="TextBox 6"/>
          <p:cNvSpPr txBox="1"/>
          <p:nvPr/>
        </p:nvSpPr>
        <p:spPr>
          <a:xfrm>
            <a:off x="1280160" y="4553712"/>
            <a:ext cx="9631375" cy="91440"/>
          </a:xfrm>
          <a:prstGeom prst="rect">
            <a:avLst/>
          </a:prstGeom>
          <a:noFill/>
        </p:spPr>
        <p:txBody>
          <a:bodyPr wrap="square">
            <a:spAutoFit/>
          </a:bodyPr>
          <a:lstStyle/>
          <a:p>
            <a:pPr algn="l"/>
            <a:r>
              <a:rPr sz="3400" b="0" i="0">
                <a:solidFill>
                  <a:srgbClr val="9AA8B6"/>
                </a:solidFill>
                <a:latin typeface="Calibri"/>
              </a:rPr>
              <a:t>You Do</a:t>
            </a:r>
          </a:p>
        </p:txBody>
      </p:sp>
      <p:sp>
        <p:nvSpPr>
          <p:cNvPr id="8" name="TextBox 7"/>
          <p:cNvSpPr txBox="1"/>
          <p:nvPr/>
        </p:nvSpPr>
        <p:spPr>
          <a:xfrm>
            <a:off x="1280160" y="5303520"/>
            <a:ext cx="9631375" cy="91440"/>
          </a:xfrm>
          <a:prstGeom prst="rect">
            <a:avLst/>
          </a:prstGeom>
          <a:noFill/>
        </p:spPr>
        <p:txBody>
          <a:bodyPr wrap="square">
            <a:spAutoFit/>
          </a:bodyPr>
          <a:lstStyle/>
          <a:p>
            <a:pPr algn="l"/>
            <a:r>
              <a:rPr sz="4400" b="1" i="0">
                <a:solidFill>
                  <a:srgbClr val="1F5CA8"/>
                </a:solidFill>
                <a:latin typeface="Calibri"/>
              </a:rPr>
              <a:t>Closure</a:t>
            </a:r>
          </a:p>
        </p:txBody>
      </p:sp>
      <p:sp>
        <p:nvSpPr>
          <p:cNvPr id="9" name="TextBox 8"/>
          <p:cNvSpPr txBox="1"/>
          <p:nvPr/>
        </p:nvSpPr>
        <p:spPr>
          <a:xfrm>
            <a:off x="1280160" y="6172200"/>
            <a:ext cx="9631375" cy="91440"/>
          </a:xfrm>
          <a:prstGeom prst="rect">
            <a:avLst/>
          </a:prstGeom>
          <a:noFill/>
        </p:spPr>
        <p:txBody>
          <a:bodyPr wrap="square">
            <a:spAutoFit/>
          </a:bodyPr>
          <a:lstStyle/>
          <a:p>
            <a:pPr algn="l"/>
            <a:r>
              <a:rPr sz="1800" b="0" i="0">
                <a:solidFill>
                  <a:srgbClr val="8A6D3B"/>
                </a:solidFill>
                <a:latin typeface="Calibri"/>
              </a:rPr>
              <a:t>Display answers on MWB   ·   2-3 min</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2194560"/>
            <a:ext cx="10545775" cy="91440"/>
          </a:xfrm>
          <a:prstGeom prst="rect">
            <a:avLst/>
          </a:prstGeom>
          <a:noFill/>
        </p:spPr>
        <p:txBody>
          <a:bodyPr wrap="square">
            <a:spAutoFit/>
          </a:bodyPr>
          <a:lstStyle/>
          <a:p>
            <a:pPr algn="ctr"/>
            <a:r>
              <a:rPr sz="5400" b="1" i="0">
                <a:solidFill>
                  <a:srgbClr val="1A1A1A"/>
                </a:solidFill>
                <a:latin typeface="Calibri"/>
              </a:rPr>
              <a:t>Say one sentence using it is worth noting that.</a:t>
            </a:r>
          </a:p>
        </p:txBody>
      </p:sp>
      <p:sp>
        <p:nvSpPr>
          <p:cNvPr id="3" name="TextBox 2"/>
          <p:cNvSpPr txBox="1"/>
          <p:nvPr/>
        </p:nvSpPr>
        <p:spPr>
          <a:xfrm>
            <a:off x="822960" y="6263640"/>
            <a:ext cx="10545775" cy="91440"/>
          </a:xfrm>
          <a:prstGeom prst="rect">
            <a:avLst/>
          </a:prstGeom>
          <a:noFill/>
        </p:spPr>
        <p:txBody>
          <a:bodyPr wrap="square">
            <a:spAutoFit/>
          </a:bodyPr>
          <a:lstStyle/>
          <a:p>
            <a:pPr algn="l"/>
            <a:r>
              <a:rPr sz="1800" b="0" i="0">
                <a:solidFill>
                  <a:srgbClr val="8A6D3B"/>
                </a:solidFill>
                <a:latin typeface="Calibri"/>
              </a:rPr>
              <a:t>Display answers on MWB</a:t>
            </a:r>
          </a:p>
        </p:txBody>
      </p:sp>
    </p:spTree>
  </p:cSld>
  <p:clrMapOvr>
    <a:masterClrMapping/>
  </p:clrMapOvr>
</p:sld>
</file>

<file path=ppt/slides/slide2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2194560"/>
            <a:ext cx="10545775" cy="91440"/>
          </a:xfrm>
          <a:prstGeom prst="rect">
            <a:avLst/>
          </a:prstGeom>
          <a:noFill/>
        </p:spPr>
        <p:txBody>
          <a:bodyPr wrap="square">
            <a:spAutoFit/>
          </a:bodyPr>
          <a:lstStyle/>
          <a:p>
            <a:pPr algn="ctr"/>
            <a:r>
              <a:rPr sz="5400" b="1" i="0">
                <a:solidFill>
                  <a:srgbClr val="1A1A1A"/>
                </a:solidFill>
                <a:latin typeface="Calibri"/>
              </a:rPr>
              <a:t>A chunk is learned whole, recalled whole, and used whole.</a:t>
            </a:r>
          </a:p>
        </p:txBody>
      </p:sp>
      <p:sp>
        <p:nvSpPr>
          <p:cNvPr id="3" name="TextBox 2"/>
          <p:cNvSpPr txBox="1"/>
          <p:nvPr/>
        </p:nvSpPr>
        <p:spPr>
          <a:xfrm>
            <a:off x="822960" y="6263640"/>
            <a:ext cx="10545775" cy="91440"/>
          </a:xfrm>
          <a:prstGeom prst="rect">
            <a:avLst/>
          </a:prstGeom>
          <a:noFill/>
        </p:spPr>
        <p:txBody>
          <a:bodyPr wrap="square">
            <a:spAutoFit/>
          </a:bodyPr>
          <a:lstStyle/>
          <a:p>
            <a:pPr algn="l"/>
            <a:r>
              <a:rPr sz="1800" b="0" i="0">
                <a:solidFill>
                  <a:srgbClr val="8A6D3B"/>
                </a:solidFill>
                <a:latin typeface="Calibri"/>
              </a:rPr>
              <a:t>Display answers on MWB</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548640"/>
            <a:ext cx="10545775" cy="91440"/>
          </a:xfrm>
          <a:prstGeom prst="rect">
            <a:avLst/>
          </a:prstGeom>
          <a:noFill/>
        </p:spPr>
        <p:txBody>
          <a:bodyPr wrap="square">
            <a:spAutoFit/>
          </a:bodyPr>
          <a:lstStyle/>
          <a:p>
            <a:pPr algn="l"/>
            <a:r>
              <a:rPr sz="4000" b="1" i="0">
                <a:solidFill>
                  <a:srgbClr val="1A1A1A"/>
                </a:solidFill>
                <a:latin typeface="Calibri"/>
              </a:rPr>
              <a:t>Today</a:t>
            </a:r>
          </a:p>
        </p:txBody>
      </p:sp>
      <p:sp>
        <p:nvSpPr>
          <p:cNvPr id="3" name="TextBox 2"/>
          <p:cNvSpPr txBox="1"/>
          <p:nvPr/>
        </p:nvSpPr>
        <p:spPr>
          <a:xfrm>
            <a:off x="1280160" y="1554480"/>
            <a:ext cx="9631375" cy="91440"/>
          </a:xfrm>
          <a:prstGeom prst="rect">
            <a:avLst/>
          </a:prstGeom>
          <a:noFill/>
        </p:spPr>
        <p:txBody>
          <a:bodyPr wrap="square">
            <a:spAutoFit/>
          </a:bodyPr>
          <a:lstStyle/>
          <a:p>
            <a:pPr algn="l"/>
            <a:r>
              <a:rPr sz="4400" b="1" i="0">
                <a:solidFill>
                  <a:srgbClr val="1F5CA8"/>
                </a:solidFill>
                <a:latin typeface="Calibri"/>
              </a:rPr>
              <a:t>Launch</a:t>
            </a:r>
          </a:p>
        </p:txBody>
      </p:sp>
      <p:sp>
        <p:nvSpPr>
          <p:cNvPr id="4" name="TextBox 3"/>
          <p:cNvSpPr txBox="1"/>
          <p:nvPr/>
        </p:nvSpPr>
        <p:spPr>
          <a:xfrm>
            <a:off x="1280160" y="2304288"/>
            <a:ext cx="9631375" cy="91440"/>
          </a:xfrm>
          <a:prstGeom prst="rect">
            <a:avLst/>
          </a:prstGeom>
          <a:noFill/>
        </p:spPr>
        <p:txBody>
          <a:bodyPr wrap="square">
            <a:spAutoFit/>
          </a:bodyPr>
          <a:lstStyle/>
          <a:p>
            <a:pPr algn="l"/>
            <a:r>
              <a:rPr sz="3400" b="0" i="0">
                <a:solidFill>
                  <a:srgbClr val="9AA8B6"/>
                </a:solidFill>
                <a:latin typeface="Calibri"/>
              </a:rPr>
              <a:t>I Do</a:t>
            </a:r>
          </a:p>
        </p:txBody>
      </p:sp>
      <p:sp>
        <p:nvSpPr>
          <p:cNvPr id="5" name="TextBox 4"/>
          <p:cNvSpPr txBox="1"/>
          <p:nvPr/>
        </p:nvSpPr>
        <p:spPr>
          <a:xfrm>
            <a:off x="1280160" y="3054096"/>
            <a:ext cx="9631375" cy="91440"/>
          </a:xfrm>
          <a:prstGeom prst="rect">
            <a:avLst/>
          </a:prstGeom>
          <a:noFill/>
        </p:spPr>
        <p:txBody>
          <a:bodyPr wrap="square">
            <a:spAutoFit/>
          </a:bodyPr>
          <a:lstStyle/>
          <a:p>
            <a:pPr algn="l"/>
            <a:r>
              <a:rPr sz="3400" b="0" i="0">
                <a:solidFill>
                  <a:srgbClr val="9AA8B6"/>
                </a:solidFill>
                <a:latin typeface="Calibri"/>
              </a:rPr>
              <a:t>We Do</a:t>
            </a:r>
          </a:p>
        </p:txBody>
      </p:sp>
      <p:sp>
        <p:nvSpPr>
          <p:cNvPr id="6" name="TextBox 5"/>
          <p:cNvSpPr txBox="1"/>
          <p:nvPr/>
        </p:nvSpPr>
        <p:spPr>
          <a:xfrm>
            <a:off x="1280160" y="3803904"/>
            <a:ext cx="9631375" cy="91440"/>
          </a:xfrm>
          <a:prstGeom prst="rect">
            <a:avLst/>
          </a:prstGeom>
          <a:noFill/>
        </p:spPr>
        <p:txBody>
          <a:bodyPr wrap="square">
            <a:spAutoFit/>
          </a:bodyPr>
          <a:lstStyle/>
          <a:p>
            <a:pPr algn="l"/>
            <a:r>
              <a:rPr sz="3400" b="0" i="0">
                <a:solidFill>
                  <a:srgbClr val="9AA8B6"/>
                </a:solidFill>
                <a:latin typeface="Calibri"/>
              </a:rPr>
              <a:t>Read</a:t>
            </a:r>
          </a:p>
        </p:txBody>
      </p:sp>
      <p:sp>
        <p:nvSpPr>
          <p:cNvPr id="7" name="TextBox 6"/>
          <p:cNvSpPr txBox="1"/>
          <p:nvPr/>
        </p:nvSpPr>
        <p:spPr>
          <a:xfrm>
            <a:off x="1280160" y="4553712"/>
            <a:ext cx="9631375" cy="91440"/>
          </a:xfrm>
          <a:prstGeom prst="rect">
            <a:avLst/>
          </a:prstGeom>
          <a:noFill/>
        </p:spPr>
        <p:txBody>
          <a:bodyPr wrap="square">
            <a:spAutoFit/>
          </a:bodyPr>
          <a:lstStyle/>
          <a:p>
            <a:pPr algn="l"/>
            <a:r>
              <a:rPr sz="3400" b="0" i="0">
                <a:solidFill>
                  <a:srgbClr val="9AA8B6"/>
                </a:solidFill>
                <a:latin typeface="Calibri"/>
              </a:rPr>
              <a:t>You Do</a:t>
            </a:r>
          </a:p>
        </p:txBody>
      </p:sp>
      <p:sp>
        <p:nvSpPr>
          <p:cNvPr id="8" name="TextBox 7"/>
          <p:cNvSpPr txBox="1"/>
          <p:nvPr/>
        </p:nvSpPr>
        <p:spPr>
          <a:xfrm>
            <a:off x="1280160" y="5303520"/>
            <a:ext cx="9631375" cy="91440"/>
          </a:xfrm>
          <a:prstGeom prst="rect">
            <a:avLst/>
          </a:prstGeom>
          <a:noFill/>
        </p:spPr>
        <p:txBody>
          <a:bodyPr wrap="square">
            <a:spAutoFit/>
          </a:bodyPr>
          <a:lstStyle/>
          <a:p>
            <a:pPr algn="l"/>
            <a:r>
              <a:rPr sz="3400" b="0" i="0">
                <a:solidFill>
                  <a:srgbClr val="9AA8B6"/>
                </a:solidFill>
                <a:latin typeface="Calibri"/>
              </a:rPr>
              <a:t>Closure</a:t>
            </a:r>
          </a:p>
        </p:txBody>
      </p:sp>
      <p:sp>
        <p:nvSpPr>
          <p:cNvPr id="9" name="TextBox 8"/>
          <p:cNvSpPr txBox="1"/>
          <p:nvPr/>
        </p:nvSpPr>
        <p:spPr>
          <a:xfrm>
            <a:off x="1280160" y="6172200"/>
            <a:ext cx="9631375" cy="91440"/>
          </a:xfrm>
          <a:prstGeom prst="rect">
            <a:avLst/>
          </a:prstGeom>
          <a:noFill/>
        </p:spPr>
        <p:txBody>
          <a:bodyPr wrap="square">
            <a:spAutoFit/>
          </a:bodyPr>
          <a:lstStyle/>
          <a:p>
            <a:pPr algn="l"/>
            <a:r>
              <a:rPr sz="1800" b="0" i="0">
                <a:solidFill>
                  <a:srgbClr val="8A6D3B"/>
                </a:solidFill>
                <a:latin typeface="Calibri"/>
              </a:rPr>
              <a:t>Retrieval on MWB   ·   3-5 min</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2194560"/>
            <a:ext cx="10545775" cy="91440"/>
          </a:xfrm>
          <a:prstGeom prst="rect">
            <a:avLst/>
          </a:prstGeom>
          <a:noFill/>
        </p:spPr>
        <p:txBody>
          <a:bodyPr wrap="square">
            <a:spAutoFit/>
          </a:bodyPr>
          <a:lstStyle/>
          <a:p>
            <a:pPr algn="ctr"/>
            <a:r>
              <a:rPr sz="3800" b="1" i="0">
                <a:solidFill>
                  <a:srgbClr val="1A1A1A"/>
                </a:solidFill>
                <a:latin typeface="Calibri"/>
              </a:rPr>
              <a:t>Use 12 academic words in sentences of your own, and choose which version suits who is reading.</a:t>
            </a:r>
          </a:p>
        </p:txBody>
      </p:sp>
      <p:sp>
        <p:nvSpPr>
          <p:cNvPr id="3" name="TextBox 2"/>
          <p:cNvSpPr txBox="1"/>
          <p:nvPr/>
        </p:nvSpPr>
        <p:spPr>
          <a:xfrm>
            <a:off x="822960" y="6263640"/>
            <a:ext cx="10545775" cy="91440"/>
          </a:xfrm>
          <a:prstGeom prst="rect">
            <a:avLst/>
          </a:prstGeom>
          <a:noFill/>
        </p:spPr>
        <p:txBody>
          <a:bodyPr wrap="square">
            <a:spAutoFit/>
          </a:bodyPr>
          <a:lstStyle/>
          <a:p>
            <a:pPr algn="l"/>
            <a:r>
              <a:rPr sz="1800" b="0" i="0">
                <a:solidFill>
                  <a:srgbClr val="8A6D3B"/>
                </a:solidFill>
                <a:latin typeface="Calibri"/>
              </a:rPr>
              <a:t>Retrieval on MWB</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2194560"/>
            <a:ext cx="10545775" cy="91440"/>
          </a:xfrm>
          <a:prstGeom prst="rect">
            <a:avLst/>
          </a:prstGeom>
          <a:noFill/>
        </p:spPr>
        <p:txBody>
          <a:bodyPr wrap="square">
            <a:spAutoFit/>
          </a:bodyPr>
          <a:lstStyle/>
          <a:p>
            <a:pPr algn="ctr"/>
            <a:r>
              <a:rPr sz="5400" b="1" i="0">
                <a:solidFill>
                  <a:srgbClr val="1A1A1A"/>
                </a:solidFill>
                <a:latin typeface="Calibri"/>
              </a:rPr>
              <a:t>Sixty seconds — what do you remember?</a:t>
            </a:r>
          </a:p>
        </p:txBody>
      </p:sp>
      <p:sp>
        <p:nvSpPr>
          <p:cNvPr id="3" name="TextBox 2"/>
          <p:cNvSpPr txBox="1"/>
          <p:nvPr/>
        </p:nvSpPr>
        <p:spPr>
          <a:xfrm>
            <a:off x="822960" y="6263640"/>
            <a:ext cx="10545775" cy="91440"/>
          </a:xfrm>
          <a:prstGeom prst="rect">
            <a:avLst/>
          </a:prstGeom>
          <a:noFill/>
        </p:spPr>
        <p:txBody>
          <a:bodyPr wrap="square">
            <a:spAutoFit/>
          </a:bodyPr>
          <a:lstStyle/>
          <a:p>
            <a:pPr algn="l"/>
            <a:r>
              <a:rPr sz="1800" b="0" i="0">
                <a:solidFill>
                  <a:srgbClr val="8A6D3B"/>
                </a:solidFill>
                <a:latin typeface="Calibri"/>
              </a:rPr>
              <a:t>Retrieval on MWB</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822960"/>
            <a:ext cx="10545775" cy="91440"/>
          </a:xfrm>
          <a:prstGeom prst="rect">
            <a:avLst/>
          </a:prstGeom>
          <a:noFill/>
        </p:spPr>
        <p:txBody>
          <a:bodyPr wrap="square">
            <a:spAutoFit/>
          </a:bodyPr>
          <a:lstStyle/>
          <a:p>
            <a:pPr algn="l"/>
            <a:r>
              <a:rPr sz="7200" b="1" i="0">
                <a:solidFill>
                  <a:srgbClr val="1A1A1A"/>
                </a:solidFill>
                <a:latin typeface="Calibri"/>
              </a:rPr>
              <a:t>Words we will use</a:t>
            </a:r>
          </a:p>
        </p:txBody>
      </p:sp>
      <p:sp>
        <p:nvSpPr>
          <p:cNvPr id="3" name="TextBox 2"/>
          <p:cNvSpPr txBox="1"/>
          <p:nvPr/>
        </p:nvSpPr>
        <p:spPr>
          <a:xfrm>
            <a:off x="822960" y="2286000"/>
            <a:ext cx="10545775" cy="91440"/>
          </a:xfrm>
          <a:prstGeom prst="rect">
            <a:avLst/>
          </a:prstGeom>
          <a:noFill/>
        </p:spPr>
        <p:txBody>
          <a:bodyPr wrap="square">
            <a:spAutoFit/>
          </a:bodyPr>
          <a:lstStyle/>
          <a:p>
            <a:pPr algn="l"/>
            <a:r>
              <a:rPr sz="2800" b="0" i="0">
                <a:solidFill>
                  <a:srgbClr val="1A1A1A"/>
                </a:solidFill>
                <a:latin typeface="Calibri"/>
              </a:rPr>
              <a:t>T3 UNAIDED = with nothing given to lean on</a:t>
            </a:r>
          </a:p>
        </p:txBody>
      </p:sp>
      <p:sp>
        <p:nvSpPr>
          <p:cNvPr id="4" name="TextBox 3"/>
          <p:cNvSpPr txBox="1"/>
          <p:nvPr/>
        </p:nvSpPr>
        <p:spPr>
          <a:xfrm>
            <a:off x="822960" y="6263640"/>
            <a:ext cx="10545775" cy="91440"/>
          </a:xfrm>
          <a:prstGeom prst="rect">
            <a:avLst/>
          </a:prstGeom>
          <a:noFill/>
        </p:spPr>
        <p:txBody>
          <a:bodyPr wrap="square">
            <a:spAutoFit/>
          </a:bodyPr>
          <a:lstStyle/>
          <a:p>
            <a:pPr algn="l"/>
            <a:r>
              <a:rPr sz="1800" b="0" i="0">
                <a:solidFill>
                  <a:srgbClr val="8A6D3B"/>
                </a:solidFill>
                <a:latin typeface="Calibri"/>
              </a:rPr>
              <a:t>Retrieval on MWB</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822960"/>
            <a:ext cx="10545775" cy="91440"/>
          </a:xfrm>
          <a:prstGeom prst="rect">
            <a:avLst/>
          </a:prstGeom>
          <a:noFill/>
        </p:spPr>
        <p:txBody>
          <a:bodyPr wrap="square">
            <a:spAutoFit/>
          </a:bodyPr>
          <a:lstStyle/>
          <a:p>
            <a:pPr algn="l"/>
            <a:r>
              <a:rPr sz="7200" b="1" i="0">
                <a:solidFill>
                  <a:srgbClr val="1A1A1A"/>
                </a:solidFill>
                <a:latin typeface="Calibri"/>
              </a:rPr>
              <a:t>What we will do</a:t>
            </a:r>
          </a:p>
        </p:txBody>
      </p:sp>
      <p:sp>
        <p:nvSpPr>
          <p:cNvPr id="3" name="TextBox 2"/>
          <p:cNvSpPr txBox="1"/>
          <p:nvPr/>
        </p:nvSpPr>
        <p:spPr>
          <a:xfrm>
            <a:off x="822960" y="2286000"/>
            <a:ext cx="10545775" cy="91440"/>
          </a:xfrm>
          <a:prstGeom prst="rect">
            <a:avLst/>
          </a:prstGeom>
          <a:noFill/>
        </p:spPr>
        <p:txBody>
          <a:bodyPr wrap="square">
            <a:spAutoFit/>
          </a:bodyPr>
          <a:lstStyle/>
          <a:p>
            <a:pPr algn="l"/>
            <a:r>
              <a:rPr sz="2800" b="0" i="0">
                <a:solidFill>
                  <a:srgbClr val="1A1A1A"/>
                </a:solidFill>
                <a:latin typeface="Calibri"/>
              </a:rPr>
              <a:t>You have met these and used them with help. Now you use them with none.</a:t>
            </a:r>
          </a:p>
        </p:txBody>
      </p:sp>
      <p:sp>
        <p:nvSpPr>
          <p:cNvPr id="4" name="TextBox 3"/>
          <p:cNvSpPr txBox="1"/>
          <p:nvPr/>
        </p:nvSpPr>
        <p:spPr>
          <a:xfrm>
            <a:off x="822960" y="6263640"/>
            <a:ext cx="10545775" cy="91440"/>
          </a:xfrm>
          <a:prstGeom prst="rect">
            <a:avLst/>
          </a:prstGeom>
          <a:noFill/>
        </p:spPr>
        <p:txBody>
          <a:bodyPr wrap="square">
            <a:spAutoFit/>
          </a:bodyPr>
          <a:lstStyle/>
          <a:p>
            <a:pPr algn="l"/>
            <a:r>
              <a:rPr sz="1800" b="0" i="0">
                <a:solidFill>
                  <a:srgbClr val="8A6D3B"/>
                </a:solidFill>
                <a:latin typeface="Calibri"/>
              </a:rPr>
              <a:t>Retrieval on MWB</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548640"/>
            <a:ext cx="10545775" cy="91440"/>
          </a:xfrm>
          <a:prstGeom prst="rect">
            <a:avLst/>
          </a:prstGeom>
          <a:noFill/>
        </p:spPr>
        <p:txBody>
          <a:bodyPr wrap="square">
            <a:spAutoFit/>
          </a:bodyPr>
          <a:lstStyle/>
          <a:p>
            <a:pPr algn="l"/>
            <a:r>
              <a:rPr sz="4000" b="1" i="0">
                <a:solidFill>
                  <a:srgbClr val="1A1A1A"/>
                </a:solidFill>
                <a:latin typeface="Calibri"/>
              </a:rPr>
              <a:t>Today</a:t>
            </a:r>
          </a:p>
        </p:txBody>
      </p:sp>
      <p:sp>
        <p:nvSpPr>
          <p:cNvPr id="3" name="TextBox 2"/>
          <p:cNvSpPr txBox="1"/>
          <p:nvPr/>
        </p:nvSpPr>
        <p:spPr>
          <a:xfrm>
            <a:off x="1280160" y="1554480"/>
            <a:ext cx="9631375" cy="91440"/>
          </a:xfrm>
          <a:prstGeom prst="rect">
            <a:avLst/>
          </a:prstGeom>
          <a:noFill/>
        </p:spPr>
        <p:txBody>
          <a:bodyPr wrap="square">
            <a:spAutoFit/>
          </a:bodyPr>
          <a:lstStyle/>
          <a:p>
            <a:pPr algn="l"/>
            <a:r>
              <a:rPr sz="3400" b="0" i="0">
                <a:solidFill>
                  <a:srgbClr val="9AA8B6"/>
                </a:solidFill>
                <a:latin typeface="Calibri"/>
              </a:rPr>
              <a:t>Launch</a:t>
            </a:r>
          </a:p>
        </p:txBody>
      </p:sp>
      <p:sp>
        <p:nvSpPr>
          <p:cNvPr id="4" name="TextBox 3"/>
          <p:cNvSpPr txBox="1"/>
          <p:nvPr/>
        </p:nvSpPr>
        <p:spPr>
          <a:xfrm>
            <a:off x="1280160" y="2304288"/>
            <a:ext cx="9631375" cy="91440"/>
          </a:xfrm>
          <a:prstGeom prst="rect">
            <a:avLst/>
          </a:prstGeom>
          <a:noFill/>
        </p:spPr>
        <p:txBody>
          <a:bodyPr wrap="square">
            <a:spAutoFit/>
          </a:bodyPr>
          <a:lstStyle/>
          <a:p>
            <a:pPr algn="l"/>
            <a:r>
              <a:rPr sz="4400" b="1" i="0">
                <a:solidFill>
                  <a:srgbClr val="1F5CA8"/>
                </a:solidFill>
                <a:latin typeface="Calibri"/>
              </a:rPr>
              <a:t>I Do</a:t>
            </a:r>
          </a:p>
        </p:txBody>
      </p:sp>
      <p:sp>
        <p:nvSpPr>
          <p:cNvPr id="5" name="TextBox 4"/>
          <p:cNvSpPr txBox="1"/>
          <p:nvPr/>
        </p:nvSpPr>
        <p:spPr>
          <a:xfrm>
            <a:off x="1280160" y="3054096"/>
            <a:ext cx="9631375" cy="91440"/>
          </a:xfrm>
          <a:prstGeom prst="rect">
            <a:avLst/>
          </a:prstGeom>
          <a:noFill/>
        </p:spPr>
        <p:txBody>
          <a:bodyPr wrap="square">
            <a:spAutoFit/>
          </a:bodyPr>
          <a:lstStyle/>
          <a:p>
            <a:pPr algn="l"/>
            <a:r>
              <a:rPr sz="3400" b="0" i="0">
                <a:solidFill>
                  <a:srgbClr val="9AA8B6"/>
                </a:solidFill>
                <a:latin typeface="Calibri"/>
              </a:rPr>
              <a:t>We Do</a:t>
            </a:r>
          </a:p>
        </p:txBody>
      </p:sp>
      <p:sp>
        <p:nvSpPr>
          <p:cNvPr id="6" name="TextBox 5"/>
          <p:cNvSpPr txBox="1"/>
          <p:nvPr/>
        </p:nvSpPr>
        <p:spPr>
          <a:xfrm>
            <a:off x="1280160" y="3803904"/>
            <a:ext cx="9631375" cy="91440"/>
          </a:xfrm>
          <a:prstGeom prst="rect">
            <a:avLst/>
          </a:prstGeom>
          <a:noFill/>
        </p:spPr>
        <p:txBody>
          <a:bodyPr wrap="square">
            <a:spAutoFit/>
          </a:bodyPr>
          <a:lstStyle/>
          <a:p>
            <a:pPr algn="l"/>
            <a:r>
              <a:rPr sz="3400" b="0" i="0">
                <a:solidFill>
                  <a:srgbClr val="9AA8B6"/>
                </a:solidFill>
                <a:latin typeface="Calibri"/>
              </a:rPr>
              <a:t>Read</a:t>
            </a:r>
          </a:p>
        </p:txBody>
      </p:sp>
      <p:sp>
        <p:nvSpPr>
          <p:cNvPr id="7" name="TextBox 6"/>
          <p:cNvSpPr txBox="1"/>
          <p:nvPr/>
        </p:nvSpPr>
        <p:spPr>
          <a:xfrm>
            <a:off x="1280160" y="4553712"/>
            <a:ext cx="9631375" cy="91440"/>
          </a:xfrm>
          <a:prstGeom prst="rect">
            <a:avLst/>
          </a:prstGeom>
          <a:noFill/>
        </p:spPr>
        <p:txBody>
          <a:bodyPr wrap="square">
            <a:spAutoFit/>
          </a:bodyPr>
          <a:lstStyle/>
          <a:p>
            <a:pPr algn="l"/>
            <a:r>
              <a:rPr sz="3400" b="0" i="0">
                <a:solidFill>
                  <a:srgbClr val="9AA8B6"/>
                </a:solidFill>
                <a:latin typeface="Calibri"/>
              </a:rPr>
              <a:t>You Do</a:t>
            </a:r>
          </a:p>
        </p:txBody>
      </p:sp>
      <p:sp>
        <p:nvSpPr>
          <p:cNvPr id="8" name="TextBox 7"/>
          <p:cNvSpPr txBox="1"/>
          <p:nvPr/>
        </p:nvSpPr>
        <p:spPr>
          <a:xfrm>
            <a:off x="1280160" y="5303520"/>
            <a:ext cx="9631375" cy="91440"/>
          </a:xfrm>
          <a:prstGeom prst="rect">
            <a:avLst/>
          </a:prstGeom>
          <a:noFill/>
        </p:spPr>
        <p:txBody>
          <a:bodyPr wrap="square">
            <a:spAutoFit/>
          </a:bodyPr>
          <a:lstStyle/>
          <a:p>
            <a:pPr algn="l"/>
            <a:r>
              <a:rPr sz="3400" b="0" i="0">
                <a:solidFill>
                  <a:srgbClr val="9AA8B6"/>
                </a:solidFill>
                <a:latin typeface="Calibri"/>
              </a:rPr>
              <a:t>Closure</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2194560"/>
            <a:ext cx="10545775" cy="91440"/>
          </a:xfrm>
          <a:prstGeom prst="rect">
            <a:avLst/>
          </a:prstGeom>
          <a:noFill/>
        </p:spPr>
        <p:txBody>
          <a:bodyPr wrap="square">
            <a:spAutoFit/>
          </a:bodyPr>
          <a:lstStyle/>
          <a:p>
            <a:pPr algn="ctr"/>
            <a:r>
              <a:rPr sz="7200" b="1" i="0">
                <a:solidFill>
                  <a:srgbClr val="C0392B"/>
                </a:solidFill>
                <a:latin typeface="Calibri"/>
              </a:rPr>
              <a:t>it is worth noting that</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